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1206400" cy="38404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lvl1pPr>
    <a:lvl2pPr marL="0" marR="0" indent="45720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lvl2pPr>
    <a:lvl3pPr marL="0" marR="0" indent="91440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lvl3pPr>
    <a:lvl4pPr marL="0" marR="0" indent="137160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lvl4pPr>
    <a:lvl5pPr marL="0" marR="0" indent="182880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lvl5pPr>
    <a:lvl6pPr marL="0" marR="0" indent="228600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lvl6pPr>
    <a:lvl7pPr marL="0" marR="0" indent="274320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lvl7pPr>
    <a:lvl8pPr marL="0" marR="0" indent="320040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lvl8pPr>
    <a:lvl9pPr marL="0" marR="0" indent="365760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CD090-D319-EF7F-8EEB-E044729AA1BA}" v="7" dt="2022-09-02T03:34:04.75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79C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DFCB"/>
          </a:solidFill>
        </a:fill>
      </a:tcStyle>
    </a:wholeTbl>
    <a:band2H>
      <a:tcTxStyle/>
      <a:tcStyle>
        <a:tcBdr/>
        <a:fill>
          <a:solidFill>
            <a:srgbClr val="FDF0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79C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F5"/>
          </a:solidFill>
        </a:fill>
      </a:tcStyle>
    </a:wholeTbl>
    <a:band2H>
      <a:tcTxStyle/>
      <a:tcStyle>
        <a:tcBdr/>
        <a:fill>
          <a:solidFill>
            <a:srgbClr val="E6F0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79C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CF821DB8-F4EB-4A41-A1BA-3FCAFE7338EE}" styleName="">
    <a:tblBg/>
    <a:wholeTbl>
      <a:tcTxStyle b="off" i="off">
        <a:font>
          <a:latin typeface="Arial"/>
          <a:ea typeface="Arial"/>
          <a:cs typeface="Arial"/>
        </a:font>
        <a:srgbClr val="0079C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BF4"/>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79C1"/>
      </a:tcTxStyle>
      <a:tcStyle>
        <a:tcBdr>
          <a:left>
            <a:ln w="12700" cap="flat">
              <a:noFill/>
              <a:miter lim="400000"/>
            </a:ln>
          </a:left>
          <a:right>
            <a:ln w="12700" cap="flat">
              <a:noFill/>
              <a:miter lim="400000"/>
            </a:ln>
          </a:right>
          <a:top>
            <a:ln w="50800" cap="flat">
              <a:solidFill>
                <a:srgbClr val="0079C1"/>
              </a:solidFill>
              <a:prstDash val="solid"/>
              <a:round/>
            </a:ln>
          </a:top>
          <a:bottom>
            <a:ln w="25400" cap="flat">
              <a:solidFill>
                <a:srgbClr val="0079C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79C1"/>
              </a:solidFill>
              <a:prstDash val="solid"/>
              <a:round/>
            </a:ln>
          </a:top>
          <a:bottom>
            <a:ln w="25400" cap="flat">
              <a:solidFill>
                <a:srgbClr val="0079C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79C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6E9"/>
          </a:solidFill>
        </a:fill>
      </a:tcStyle>
    </a:wholeTbl>
    <a:band2H>
      <a:tcTxStyle/>
      <a:tcStyle>
        <a:tcBdr/>
        <a:fill>
          <a:solidFill>
            <a:srgbClr val="E6EB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79C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79C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79C1"/>
          </a:solidFill>
        </a:fill>
      </a:tcStyle>
    </a:firstRow>
  </a:tblStyle>
  <a:tblStyle styleId="{2708684C-4D16-4618-839F-0558EEFCDFE6}" styleName="">
    <a:tblBg/>
    <a:wholeTbl>
      <a:tcTxStyle b="off" i="off">
        <a:font>
          <a:latin typeface="Arial"/>
          <a:ea typeface="Arial"/>
          <a:cs typeface="Arial"/>
        </a:font>
        <a:srgbClr val="0079C1"/>
      </a:tcTxStyle>
      <a:tcStyle>
        <a:tcBdr>
          <a:left>
            <a:ln w="12700" cap="flat">
              <a:solidFill>
                <a:srgbClr val="0079C1"/>
              </a:solidFill>
              <a:prstDash val="solid"/>
              <a:round/>
            </a:ln>
          </a:left>
          <a:right>
            <a:ln w="12700" cap="flat">
              <a:solidFill>
                <a:srgbClr val="0079C1"/>
              </a:solidFill>
              <a:prstDash val="solid"/>
              <a:round/>
            </a:ln>
          </a:right>
          <a:top>
            <a:ln w="12700" cap="flat">
              <a:solidFill>
                <a:srgbClr val="0079C1"/>
              </a:solidFill>
              <a:prstDash val="solid"/>
              <a:round/>
            </a:ln>
          </a:top>
          <a:bottom>
            <a:ln w="12700" cap="flat">
              <a:solidFill>
                <a:srgbClr val="0079C1"/>
              </a:solidFill>
              <a:prstDash val="solid"/>
              <a:round/>
            </a:ln>
          </a:bottom>
          <a:insideH>
            <a:ln w="12700" cap="flat">
              <a:solidFill>
                <a:srgbClr val="0079C1"/>
              </a:solidFill>
              <a:prstDash val="solid"/>
              <a:round/>
            </a:ln>
          </a:insideH>
          <a:insideV>
            <a:ln w="12700" cap="flat">
              <a:solidFill>
                <a:srgbClr val="0079C1"/>
              </a:solidFill>
              <a:prstDash val="solid"/>
              <a:round/>
            </a:ln>
          </a:insideV>
        </a:tcBdr>
        <a:fill>
          <a:solidFill>
            <a:srgbClr val="0079C1">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79C1"/>
      </a:tcTxStyle>
      <a:tcStyle>
        <a:tcBdr>
          <a:left>
            <a:ln w="12700" cap="flat">
              <a:solidFill>
                <a:srgbClr val="0079C1"/>
              </a:solidFill>
              <a:prstDash val="solid"/>
              <a:round/>
            </a:ln>
          </a:left>
          <a:right>
            <a:ln w="12700" cap="flat">
              <a:solidFill>
                <a:srgbClr val="0079C1"/>
              </a:solidFill>
              <a:prstDash val="solid"/>
              <a:round/>
            </a:ln>
          </a:right>
          <a:top>
            <a:ln w="12700" cap="flat">
              <a:solidFill>
                <a:srgbClr val="0079C1"/>
              </a:solidFill>
              <a:prstDash val="solid"/>
              <a:round/>
            </a:ln>
          </a:top>
          <a:bottom>
            <a:ln w="12700" cap="flat">
              <a:solidFill>
                <a:srgbClr val="0079C1"/>
              </a:solidFill>
              <a:prstDash val="solid"/>
              <a:round/>
            </a:ln>
          </a:bottom>
          <a:insideH>
            <a:ln w="12700" cap="flat">
              <a:solidFill>
                <a:srgbClr val="0079C1"/>
              </a:solidFill>
              <a:prstDash val="solid"/>
              <a:round/>
            </a:ln>
          </a:insideH>
          <a:insideV>
            <a:ln w="12700" cap="flat">
              <a:solidFill>
                <a:srgbClr val="0079C1"/>
              </a:solidFill>
              <a:prstDash val="solid"/>
              <a:round/>
            </a:ln>
          </a:insideV>
        </a:tcBdr>
        <a:fill>
          <a:solidFill>
            <a:srgbClr val="0079C1">
              <a:alpha val="20000"/>
            </a:srgbClr>
          </a:solidFill>
        </a:fill>
      </a:tcStyle>
    </a:firstCol>
    <a:lastRow>
      <a:tcTxStyle b="on" i="off">
        <a:font>
          <a:latin typeface="Arial"/>
          <a:ea typeface="Arial"/>
          <a:cs typeface="Arial"/>
        </a:font>
        <a:srgbClr val="0079C1"/>
      </a:tcTxStyle>
      <a:tcStyle>
        <a:tcBdr>
          <a:left>
            <a:ln w="12700" cap="flat">
              <a:solidFill>
                <a:srgbClr val="0079C1"/>
              </a:solidFill>
              <a:prstDash val="solid"/>
              <a:round/>
            </a:ln>
          </a:left>
          <a:right>
            <a:ln w="12700" cap="flat">
              <a:solidFill>
                <a:srgbClr val="0079C1"/>
              </a:solidFill>
              <a:prstDash val="solid"/>
              <a:round/>
            </a:ln>
          </a:right>
          <a:top>
            <a:ln w="50800" cap="flat">
              <a:solidFill>
                <a:srgbClr val="0079C1"/>
              </a:solidFill>
              <a:prstDash val="solid"/>
              <a:round/>
            </a:ln>
          </a:top>
          <a:bottom>
            <a:ln w="12700" cap="flat">
              <a:solidFill>
                <a:srgbClr val="0079C1"/>
              </a:solidFill>
              <a:prstDash val="solid"/>
              <a:round/>
            </a:ln>
          </a:bottom>
          <a:insideH>
            <a:ln w="12700" cap="flat">
              <a:solidFill>
                <a:srgbClr val="0079C1"/>
              </a:solidFill>
              <a:prstDash val="solid"/>
              <a:round/>
            </a:ln>
          </a:insideH>
          <a:insideV>
            <a:ln w="12700" cap="flat">
              <a:solidFill>
                <a:srgbClr val="0079C1"/>
              </a:solidFill>
              <a:prstDash val="solid"/>
              <a:round/>
            </a:ln>
          </a:insideV>
        </a:tcBdr>
        <a:fill>
          <a:noFill/>
        </a:fill>
      </a:tcStyle>
    </a:lastRow>
    <a:firstRow>
      <a:tcTxStyle b="on" i="off">
        <a:font>
          <a:latin typeface="Arial"/>
          <a:ea typeface="Arial"/>
          <a:cs typeface="Arial"/>
        </a:font>
        <a:srgbClr val="0079C1"/>
      </a:tcTxStyle>
      <a:tcStyle>
        <a:tcBdr>
          <a:left>
            <a:ln w="12700" cap="flat">
              <a:solidFill>
                <a:srgbClr val="0079C1"/>
              </a:solidFill>
              <a:prstDash val="solid"/>
              <a:round/>
            </a:ln>
          </a:left>
          <a:right>
            <a:ln w="12700" cap="flat">
              <a:solidFill>
                <a:srgbClr val="0079C1"/>
              </a:solidFill>
              <a:prstDash val="solid"/>
              <a:round/>
            </a:ln>
          </a:right>
          <a:top>
            <a:ln w="12700" cap="flat">
              <a:solidFill>
                <a:srgbClr val="0079C1"/>
              </a:solidFill>
              <a:prstDash val="solid"/>
              <a:round/>
            </a:ln>
          </a:top>
          <a:bottom>
            <a:ln w="25400" cap="flat">
              <a:solidFill>
                <a:srgbClr val="0079C1"/>
              </a:solidFill>
              <a:prstDash val="solid"/>
              <a:round/>
            </a:ln>
          </a:bottom>
          <a:insideH>
            <a:ln w="12700" cap="flat">
              <a:solidFill>
                <a:srgbClr val="0079C1"/>
              </a:solidFill>
              <a:prstDash val="solid"/>
              <a:round/>
            </a:ln>
          </a:insideH>
          <a:insideV>
            <a:ln w="12700" cap="flat">
              <a:solidFill>
                <a:srgbClr val="0079C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 d="100"/>
          <a:sy n="10" d="100"/>
        </p:scale>
        <p:origin x="773"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ron, Nanette E" userId="e2f5f36b-15b7-4230-ae45-97cbe8d7dd0e" providerId="ADAL" clId="{0C1A9D90-DD40-4286-AFF4-8BEFD15805A7}"/>
    <pc:docChg chg="custSel modSld">
      <pc:chgData name="Giron, Nanette E" userId="e2f5f36b-15b7-4230-ae45-97cbe8d7dd0e" providerId="ADAL" clId="{0C1A9D90-DD40-4286-AFF4-8BEFD15805A7}" dt="2022-09-02T03:36:25.061" v="7" actId="1076"/>
      <pc:docMkLst>
        <pc:docMk/>
      </pc:docMkLst>
      <pc:sldChg chg="addSp delSp modSp mod">
        <pc:chgData name="Giron, Nanette E" userId="e2f5f36b-15b7-4230-ae45-97cbe8d7dd0e" providerId="ADAL" clId="{0C1A9D90-DD40-4286-AFF4-8BEFD15805A7}" dt="2022-09-02T03:36:25.061" v="7" actId="1076"/>
        <pc:sldMkLst>
          <pc:docMk/>
          <pc:sldMk cId="0" sldId="256"/>
        </pc:sldMkLst>
        <pc:spChg chg="del">
          <ac:chgData name="Giron, Nanette E" userId="e2f5f36b-15b7-4230-ae45-97cbe8d7dd0e" providerId="ADAL" clId="{0C1A9D90-DD40-4286-AFF4-8BEFD15805A7}" dt="2022-09-02T03:34:50.591" v="0" actId="478"/>
          <ac:spMkLst>
            <pc:docMk/>
            <pc:sldMk cId="0" sldId="256"/>
            <ac:spMk id="99" creationId="{00000000-0000-0000-0000-000000000000}"/>
          </ac:spMkLst>
        </pc:spChg>
        <pc:picChg chg="add mod">
          <ac:chgData name="Giron, Nanette E" userId="e2f5f36b-15b7-4230-ae45-97cbe8d7dd0e" providerId="ADAL" clId="{0C1A9D90-DD40-4286-AFF4-8BEFD15805A7}" dt="2022-09-02T03:36:25.061" v="7" actId="1076"/>
          <ac:picMkLst>
            <pc:docMk/>
            <pc:sldMk cId="0" sldId="256"/>
            <ac:picMk id="4" creationId="{00122AFF-0C40-F3C9-A69E-6D443C318AE0}"/>
          </ac:picMkLst>
        </pc:picChg>
        <pc:picChg chg="mod">
          <ac:chgData name="Giron, Nanette E" userId="e2f5f36b-15b7-4230-ae45-97cbe8d7dd0e" providerId="ADAL" clId="{0C1A9D90-DD40-4286-AFF4-8BEFD15805A7}" dt="2022-09-02T03:35:00.409" v="1" actId="1076"/>
          <ac:picMkLst>
            <pc:docMk/>
            <pc:sldMk cId="0" sldId="256"/>
            <ac:picMk id="100" creationId="{00000000-0000-0000-0000-000000000000}"/>
          </ac:picMkLst>
        </pc:picChg>
      </pc:sldChg>
    </pc:docChg>
  </pc:docChgLst>
  <pc:docChgLst>
    <pc:chgData name="Giron, Nanette E" userId="S::nestrada7@miners.utep.edu::e2f5f36b-15b7-4230-ae45-97cbe8d7dd0e" providerId="AD" clId="Web-{CF1CD090-D319-EF7F-8EEB-E044729AA1BA}"/>
    <pc:docChg chg="modSld">
      <pc:chgData name="Giron, Nanette E" userId="S::nestrada7@miners.utep.edu::e2f5f36b-15b7-4230-ae45-97cbe8d7dd0e" providerId="AD" clId="Web-{CF1CD090-D319-EF7F-8EEB-E044729AA1BA}" dt="2022-09-02T03:34:04.752" v="5"/>
      <pc:docMkLst>
        <pc:docMk/>
      </pc:docMkLst>
      <pc:sldChg chg="addSp delSp modSp">
        <pc:chgData name="Giron, Nanette E" userId="S::nestrada7@miners.utep.edu::e2f5f36b-15b7-4230-ae45-97cbe8d7dd0e" providerId="AD" clId="Web-{CF1CD090-D319-EF7F-8EEB-E044729AA1BA}" dt="2022-09-02T03:34:04.752" v="5"/>
        <pc:sldMkLst>
          <pc:docMk/>
          <pc:sldMk cId="0" sldId="256"/>
        </pc:sldMkLst>
        <pc:spChg chg="add del">
          <ac:chgData name="Giron, Nanette E" userId="S::nestrada7@miners.utep.edu::e2f5f36b-15b7-4230-ae45-97cbe8d7dd0e" providerId="AD" clId="Web-{CF1CD090-D319-EF7F-8EEB-E044729AA1BA}" dt="2022-09-02T03:34:04.752" v="5"/>
          <ac:spMkLst>
            <pc:docMk/>
            <pc:sldMk cId="0" sldId="256"/>
            <ac:spMk id="99" creationId="{00000000-0000-0000-0000-000000000000}"/>
          </ac:spMkLst>
        </pc:spChg>
        <pc:picChg chg="add del mod">
          <ac:chgData name="Giron, Nanette E" userId="S::nestrada7@miners.utep.edu::e2f5f36b-15b7-4230-ae45-97cbe8d7dd0e" providerId="AD" clId="Web-{CF1CD090-D319-EF7F-8EEB-E044729AA1BA}" dt="2022-09-02T03:34:00.017" v="4"/>
          <ac:picMkLst>
            <pc:docMk/>
            <pc:sldMk cId="0" sldId="256"/>
            <ac:picMk id="2" creationId="{7EF252FD-B5C0-14C5-D0A0-9BC6670944E0}"/>
          </ac:picMkLst>
        </pc:picChg>
        <pc:picChg chg="mod">
          <ac:chgData name="Giron, Nanette E" userId="S::nestrada7@miners.utep.edu::e2f5f36b-15b7-4230-ae45-97cbe8d7dd0e" providerId="AD" clId="Web-{CF1CD090-D319-EF7F-8EEB-E044729AA1BA}" dt="2022-09-02T03:33:56.908" v="3" actId="14100"/>
          <ac:picMkLst>
            <pc:docMk/>
            <pc:sldMk cId="0" sldId="256"/>
            <ac:picMk id="10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839633" y="11930660"/>
            <a:ext cx="43527134" cy="8231585"/>
          </a:xfrm>
          <a:prstGeom prst="rect">
            <a:avLst/>
          </a:prstGeom>
        </p:spPr>
        <p:txBody>
          <a:bodyPr/>
          <a:lstStyle/>
          <a:p>
            <a:r>
              <a:t>Title Text</a:t>
            </a:r>
          </a:p>
        </p:txBody>
      </p:sp>
      <p:sp>
        <p:nvSpPr>
          <p:cNvPr id="12" name="Body Level One…"/>
          <p:cNvSpPr txBox="1">
            <a:spLocks noGrp="1"/>
          </p:cNvSpPr>
          <p:nvPr>
            <p:ph type="body" sz="quarter" idx="1"/>
          </p:nvPr>
        </p:nvSpPr>
        <p:spPr>
          <a:xfrm>
            <a:off x="7681387" y="21762443"/>
            <a:ext cx="35843634" cy="9815117"/>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3841750" y="11095038"/>
            <a:ext cx="43522900" cy="230425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044951" y="24678084"/>
            <a:ext cx="43525015" cy="7628732"/>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4044951" y="16277034"/>
            <a:ext cx="43525015" cy="8401051"/>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3841753" y="11094443"/>
            <a:ext cx="21659850" cy="23043157"/>
          </a:xfrm>
          <a:prstGeom prst="rect">
            <a:avLst/>
          </a:prstGeom>
        </p:spPr>
        <p:txBody>
          <a:bodyPr>
            <a:normAutofit/>
          </a:bodyPr>
          <a:lstStyle>
            <a:lvl1pPr>
              <a:spcBef>
                <a:spcPts val="600"/>
              </a:spcBef>
              <a:defRPr sz="2800"/>
            </a:lvl1pPr>
            <a:lvl2pPr marL="4336257" indent="-1828007">
              <a:spcBef>
                <a:spcPts val="600"/>
              </a:spcBef>
              <a:defRPr sz="2800"/>
            </a:lvl2pPr>
            <a:lvl3pPr marL="6772275" indent="-1755775">
              <a:spcBef>
                <a:spcPts val="600"/>
              </a:spcBef>
              <a:defRPr sz="2800"/>
            </a:lvl3pPr>
            <a:lvl4pPr marL="9475610" indent="-1950860">
              <a:spcBef>
                <a:spcPts val="600"/>
              </a:spcBef>
              <a:defRPr sz="2800"/>
            </a:lvl4pPr>
            <a:lvl5pPr marL="11981392" indent="-1948392">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561166" y="1537692"/>
            <a:ext cx="46084069" cy="6400801"/>
          </a:xfrm>
          <a:prstGeom prst="rect">
            <a:avLst/>
          </a:prstGeom>
        </p:spPr>
        <p:txBody>
          <a:bodyPr/>
          <a:lstStyle/>
          <a:p>
            <a:r>
              <a:t>Title Text</a:t>
            </a:r>
          </a:p>
        </p:txBody>
      </p:sp>
      <p:sp>
        <p:nvSpPr>
          <p:cNvPr id="48" name="Body Level One…"/>
          <p:cNvSpPr txBox="1">
            <a:spLocks noGrp="1"/>
          </p:cNvSpPr>
          <p:nvPr>
            <p:ph type="body" sz="quarter" idx="1"/>
          </p:nvPr>
        </p:nvSpPr>
        <p:spPr>
          <a:xfrm>
            <a:off x="2561165" y="8596907"/>
            <a:ext cx="22625053" cy="358239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26011720" y="8596907"/>
            <a:ext cx="22633517" cy="3582393"/>
          </a:xfrm>
          <a:prstGeom prst="rect">
            <a:avLst/>
          </a:prstGeom>
        </p:spPr>
        <p:txBody>
          <a:bodyPr anchor="b">
            <a:normAutofit/>
          </a:bodyPr>
          <a:lstStyle/>
          <a:p>
            <a:pPr marL="0" indent="0">
              <a:spcBef>
                <a:spcPts val="500"/>
              </a:spcBef>
              <a:buSz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561166" y="1529360"/>
            <a:ext cx="16846553" cy="6507758"/>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20019432" y="1529360"/>
            <a:ext cx="28625801" cy="32777708"/>
          </a:xfrm>
          <a:prstGeom prst="rect">
            <a:avLst/>
          </a:prstGeom>
        </p:spPr>
        <p:txBody>
          <a:bodyPr>
            <a:normAutofit/>
          </a:bodyPr>
          <a:lstStyle>
            <a:lvl1pPr>
              <a:spcBef>
                <a:spcPts val="700"/>
              </a:spcBef>
              <a:defRPr sz="3200"/>
            </a:lvl1pPr>
            <a:lvl2pPr>
              <a:spcBef>
                <a:spcPts val="700"/>
              </a:spcBef>
              <a:defRPr sz="3200"/>
            </a:lvl2pPr>
            <a:lvl3pPr>
              <a:spcBef>
                <a:spcPts val="700"/>
              </a:spcBef>
              <a:defRPr sz="3200"/>
            </a:lvl3pPr>
            <a:lvl4pPr>
              <a:spcBef>
                <a:spcPts val="700"/>
              </a:spcBef>
              <a:defRPr sz="3200"/>
            </a:lvl4pPr>
            <a:lvl5pPr>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21"/>
          </p:nvPr>
        </p:nvSpPr>
        <p:spPr>
          <a:xfrm>
            <a:off x="2561167" y="8037115"/>
            <a:ext cx="16846552" cy="26269951"/>
          </a:xfrm>
          <a:prstGeom prst="rect">
            <a:avLst/>
          </a:prstGeom>
        </p:spPr>
        <p:txBody>
          <a:bodyPr>
            <a:normAutofit/>
          </a:bodyPr>
          <a:lstStyle/>
          <a:p>
            <a:pPr marL="0" indent="0">
              <a:spcBef>
                <a:spcPts val="300"/>
              </a:spcBef>
              <a:buSz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0037236" y="26883915"/>
            <a:ext cx="30723419" cy="3172620"/>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21"/>
          </p:nvPr>
        </p:nvSpPr>
        <p:spPr>
          <a:xfrm>
            <a:off x="10037236" y="3430985"/>
            <a:ext cx="30723419" cy="23043158"/>
          </a:xfrm>
          <a:prstGeom prst="rect">
            <a:avLst/>
          </a:prstGeom>
        </p:spPr>
        <p:txBody>
          <a:bodyPr lIns="91439" tIns="45719" rIns="91439" bIns="45719"/>
          <a:lstStyle/>
          <a:p>
            <a:endParaRPr/>
          </a:p>
        </p:txBody>
      </p:sp>
      <p:sp>
        <p:nvSpPr>
          <p:cNvPr id="84" name="Body Level One…"/>
          <p:cNvSpPr txBox="1">
            <a:spLocks noGrp="1"/>
          </p:cNvSpPr>
          <p:nvPr>
            <p:ph type="body" sz="quarter" idx="1"/>
          </p:nvPr>
        </p:nvSpPr>
        <p:spPr>
          <a:xfrm>
            <a:off x="10037236" y="30056534"/>
            <a:ext cx="30723419" cy="4507509"/>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841750" y="3414712"/>
            <a:ext cx="43522900" cy="640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0806" tIns="250806" rIns="250806" bIns="250806" anchor="ctr">
            <a:normAutofit/>
          </a:bodyPr>
          <a:lstStyle/>
          <a:p>
            <a:r>
              <a:t>Title Text</a:t>
            </a:r>
          </a:p>
        </p:txBody>
      </p:sp>
      <p:sp>
        <p:nvSpPr>
          <p:cNvPr id="3" name="Body Level One…"/>
          <p:cNvSpPr txBox="1">
            <a:spLocks noGrp="1"/>
          </p:cNvSpPr>
          <p:nvPr>
            <p:ph type="body" idx="1"/>
          </p:nvPr>
        </p:nvSpPr>
        <p:spPr>
          <a:xfrm>
            <a:off x="2560320" y="8961119"/>
            <a:ext cx="46085761" cy="25345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0806" tIns="250806" rIns="250806" bIns="250806"/>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5762615" y="34990087"/>
            <a:ext cx="1602036" cy="1599921"/>
          </a:xfrm>
          <a:prstGeom prst="rect">
            <a:avLst/>
          </a:prstGeom>
          <a:ln w="12700">
            <a:miter lim="400000"/>
          </a:ln>
        </p:spPr>
        <p:txBody>
          <a:bodyPr wrap="none" lIns="250806" tIns="250806" rIns="250806" bIns="250806">
            <a:spAutoFit/>
          </a:bodyPr>
          <a:lstStyle>
            <a:lvl1pPr>
              <a:defRPr sz="7700" b="0" i="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5016500" rtl="0" latinLnBrk="0">
        <a:lnSpc>
          <a:spcPct val="100000"/>
        </a:lnSpc>
        <a:spcBef>
          <a:spcPts val="0"/>
        </a:spcBef>
        <a:spcAft>
          <a:spcPts val="0"/>
        </a:spcAft>
        <a:buClrTx/>
        <a:buSzTx/>
        <a:buFontTx/>
        <a:buNone/>
        <a:tabLst/>
        <a:defRPr sz="24100" b="0" i="0" u="none" strike="noStrike" cap="none" spc="0" baseline="0">
          <a:solidFill>
            <a:srgbClr val="6A737B"/>
          </a:solidFill>
          <a:uFillTx/>
          <a:latin typeface="Arial"/>
          <a:ea typeface="Arial"/>
          <a:cs typeface="Arial"/>
          <a:sym typeface="Arial"/>
        </a:defRPr>
      </a:lvl1pPr>
      <a:lvl2pPr marL="0" marR="0" indent="0" algn="ctr" defTabSz="5016500" rtl="0" latinLnBrk="0">
        <a:lnSpc>
          <a:spcPct val="100000"/>
        </a:lnSpc>
        <a:spcBef>
          <a:spcPts val="0"/>
        </a:spcBef>
        <a:spcAft>
          <a:spcPts val="0"/>
        </a:spcAft>
        <a:buClrTx/>
        <a:buSzTx/>
        <a:buFontTx/>
        <a:buNone/>
        <a:tabLst/>
        <a:defRPr sz="24100" b="0" i="0" u="none" strike="noStrike" cap="none" spc="0" baseline="0">
          <a:solidFill>
            <a:srgbClr val="6A737B"/>
          </a:solidFill>
          <a:uFillTx/>
          <a:latin typeface="Arial"/>
          <a:ea typeface="Arial"/>
          <a:cs typeface="Arial"/>
          <a:sym typeface="Arial"/>
        </a:defRPr>
      </a:lvl2pPr>
      <a:lvl3pPr marL="0" marR="0" indent="0" algn="ctr" defTabSz="5016500" rtl="0" latinLnBrk="0">
        <a:lnSpc>
          <a:spcPct val="100000"/>
        </a:lnSpc>
        <a:spcBef>
          <a:spcPts val="0"/>
        </a:spcBef>
        <a:spcAft>
          <a:spcPts val="0"/>
        </a:spcAft>
        <a:buClrTx/>
        <a:buSzTx/>
        <a:buFontTx/>
        <a:buNone/>
        <a:tabLst/>
        <a:defRPr sz="24100" b="0" i="0" u="none" strike="noStrike" cap="none" spc="0" baseline="0">
          <a:solidFill>
            <a:srgbClr val="6A737B"/>
          </a:solidFill>
          <a:uFillTx/>
          <a:latin typeface="Arial"/>
          <a:ea typeface="Arial"/>
          <a:cs typeface="Arial"/>
          <a:sym typeface="Arial"/>
        </a:defRPr>
      </a:lvl3pPr>
      <a:lvl4pPr marL="0" marR="0" indent="0" algn="ctr" defTabSz="5016500" rtl="0" latinLnBrk="0">
        <a:lnSpc>
          <a:spcPct val="100000"/>
        </a:lnSpc>
        <a:spcBef>
          <a:spcPts val="0"/>
        </a:spcBef>
        <a:spcAft>
          <a:spcPts val="0"/>
        </a:spcAft>
        <a:buClrTx/>
        <a:buSzTx/>
        <a:buFontTx/>
        <a:buNone/>
        <a:tabLst/>
        <a:defRPr sz="24100" b="0" i="0" u="none" strike="noStrike" cap="none" spc="0" baseline="0">
          <a:solidFill>
            <a:srgbClr val="6A737B"/>
          </a:solidFill>
          <a:uFillTx/>
          <a:latin typeface="Arial"/>
          <a:ea typeface="Arial"/>
          <a:cs typeface="Arial"/>
          <a:sym typeface="Arial"/>
        </a:defRPr>
      </a:lvl4pPr>
      <a:lvl5pPr marL="0" marR="0" indent="0" algn="ctr" defTabSz="5016500" rtl="0" latinLnBrk="0">
        <a:lnSpc>
          <a:spcPct val="100000"/>
        </a:lnSpc>
        <a:spcBef>
          <a:spcPts val="0"/>
        </a:spcBef>
        <a:spcAft>
          <a:spcPts val="0"/>
        </a:spcAft>
        <a:buClrTx/>
        <a:buSzTx/>
        <a:buFontTx/>
        <a:buNone/>
        <a:tabLst/>
        <a:defRPr sz="24100" b="0" i="0" u="none" strike="noStrike" cap="none" spc="0" baseline="0">
          <a:solidFill>
            <a:srgbClr val="6A737B"/>
          </a:solidFill>
          <a:uFillTx/>
          <a:latin typeface="Arial"/>
          <a:ea typeface="Arial"/>
          <a:cs typeface="Arial"/>
          <a:sym typeface="Arial"/>
        </a:defRPr>
      </a:lvl5pPr>
      <a:lvl6pPr marL="0" marR="0" indent="457200" algn="ctr" defTabSz="5016500" rtl="0" latinLnBrk="0">
        <a:lnSpc>
          <a:spcPct val="100000"/>
        </a:lnSpc>
        <a:spcBef>
          <a:spcPts val="0"/>
        </a:spcBef>
        <a:spcAft>
          <a:spcPts val="0"/>
        </a:spcAft>
        <a:buClrTx/>
        <a:buSzTx/>
        <a:buFontTx/>
        <a:buNone/>
        <a:tabLst/>
        <a:defRPr sz="24100" b="0" i="0" u="none" strike="noStrike" cap="none" spc="0" baseline="0">
          <a:solidFill>
            <a:srgbClr val="6A737B"/>
          </a:solidFill>
          <a:uFillTx/>
          <a:latin typeface="Arial"/>
          <a:ea typeface="Arial"/>
          <a:cs typeface="Arial"/>
          <a:sym typeface="Arial"/>
        </a:defRPr>
      </a:lvl6pPr>
      <a:lvl7pPr marL="0" marR="0" indent="914400" algn="ctr" defTabSz="5016500" rtl="0" latinLnBrk="0">
        <a:lnSpc>
          <a:spcPct val="100000"/>
        </a:lnSpc>
        <a:spcBef>
          <a:spcPts val="0"/>
        </a:spcBef>
        <a:spcAft>
          <a:spcPts val="0"/>
        </a:spcAft>
        <a:buClrTx/>
        <a:buSzTx/>
        <a:buFontTx/>
        <a:buNone/>
        <a:tabLst/>
        <a:defRPr sz="24100" b="0" i="0" u="none" strike="noStrike" cap="none" spc="0" baseline="0">
          <a:solidFill>
            <a:srgbClr val="6A737B"/>
          </a:solidFill>
          <a:uFillTx/>
          <a:latin typeface="Arial"/>
          <a:ea typeface="Arial"/>
          <a:cs typeface="Arial"/>
          <a:sym typeface="Arial"/>
        </a:defRPr>
      </a:lvl7pPr>
      <a:lvl8pPr marL="0" marR="0" indent="1371600" algn="ctr" defTabSz="5016500" rtl="0" latinLnBrk="0">
        <a:lnSpc>
          <a:spcPct val="100000"/>
        </a:lnSpc>
        <a:spcBef>
          <a:spcPts val="0"/>
        </a:spcBef>
        <a:spcAft>
          <a:spcPts val="0"/>
        </a:spcAft>
        <a:buClrTx/>
        <a:buSzTx/>
        <a:buFontTx/>
        <a:buNone/>
        <a:tabLst/>
        <a:defRPr sz="24100" b="0" i="0" u="none" strike="noStrike" cap="none" spc="0" baseline="0">
          <a:solidFill>
            <a:srgbClr val="6A737B"/>
          </a:solidFill>
          <a:uFillTx/>
          <a:latin typeface="Arial"/>
          <a:ea typeface="Arial"/>
          <a:cs typeface="Arial"/>
          <a:sym typeface="Arial"/>
        </a:defRPr>
      </a:lvl8pPr>
      <a:lvl9pPr marL="0" marR="0" indent="1828800" algn="ctr" defTabSz="5016500" rtl="0" latinLnBrk="0">
        <a:lnSpc>
          <a:spcPct val="100000"/>
        </a:lnSpc>
        <a:spcBef>
          <a:spcPts val="0"/>
        </a:spcBef>
        <a:spcAft>
          <a:spcPts val="0"/>
        </a:spcAft>
        <a:buClrTx/>
        <a:buSzTx/>
        <a:buFontTx/>
        <a:buNone/>
        <a:tabLst/>
        <a:defRPr sz="24100" b="0" i="0" u="none" strike="noStrike" cap="none" spc="0" baseline="0">
          <a:solidFill>
            <a:srgbClr val="6A737B"/>
          </a:solidFill>
          <a:uFillTx/>
          <a:latin typeface="Arial"/>
          <a:ea typeface="Arial"/>
          <a:cs typeface="Arial"/>
          <a:sym typeface="Arial"/>
        </a:defRPr>
      </a:lvl9pPr>
    </p:titleStyle>
    <p:bodyStyle>
      <a:lvl1pPr marL="1881188" marR="0" indent="-1881188" algn="l" defTabSz="5016500" rtl="0" latinLnBrk="0">
        <a:lnSpc>
          <a:spcPct val="100000"/>
        </a:lnSpc>
        <a:spcBef>
          <a:spcPts val="4200"/>
        </a:spcBef>
        <a:spcAft>
          <a:spcPts val="0"/>
        </a:spcAft>
        <a:buClrTx/>
        <a:buSzPct val="100000"/>
        <a:buFontTx/>
        <a:buChar char="•"/>
        <a:tabLst/>
        <a:defRPr sz="17600" b="0" i="0" u="none" strike="noStrike" cap="none" spc="0" baseline="0">
          <a:solidFill>
            <a:srgbClr val="0079C1"/>
          </a:solidFill>
          <a:uFillTx/>
          <a:latin typeface="Arial"/>
          <a:ea typeface="Arial"/>
          <a:cs typeface="Arial"/>
          <a:sym typeface="Arial"/>
        </a:defRPr>
      </a:lvl1pPr>
      <a:lvl2pPr marL="4298950" marR="0" indent="-1790700" algn="l" defTabSz="5016500" rtl="0" latinLnBrk="0">
        <a:lnSpc>
          <a:spcPct val="100000"/>
        </a:lnSpc>
        <a:spcBef>
          <a:spcPts val="4200"/>
        </a:spcBef>
        <a:spcAft>
          <a:spcPts val="0"/>
        </a:spcAft>
        <a:buClrTx/>
        <a:buSzPct val="100000"/>
        <a:buFontTx/>
        <a:buChar char="–"/>
        <a:tabLst/>
        <a:defRPr sz="17600" b="0" i="0" u="none" strike="noStrike" cap="none" spc="0" baseline="0">
          <a:solidFill>
            <a:srgbClr val="0079C1"/>
          </a:solidFill>
          <a:uFillTx/>
          <a:latin typeface="Arial"/>
          <a:ea typeface="Arial"/>
          <a:cs typeface="Arial"/>
          <a:sym typeface="Arial"/>
        </a:defRPr>
      </a:lvl2pPr>
      <a:lvl3pPr marL="6688666" marR="0" indent="-1672166" algn="l" defTabSz="5016500" rtl="0" latinLnBrk="0">
        <a:lnSpc>
          <a:spcPct val="100000"/>
        </a:lnSpc>
        <a:spcBef>
          <a:spcPts val="4200"/>
        </a:spcBef>
        <a:spcAft>
          <a:spcPts val="0"/>
        </a:spcAft>
        <a:buClrTx/>
        <a:buSzPct val="100000"/>
        <a:buFontTx/>
        <a:buChar char="•"/>
        <a:tabLst/>
        <a:defRPr sz="17600" b="0" i="0" u="none" strike="noStrike" cap="none" spc="0" baseline="0">
          <a:solidFill>
            <a:srgbClr val="0079C1"/>
          </a:solidFill>
          <a:uFillTx/>
          <a:latin typeface="Arial"/>
          <a:ea typeface="Arial"/>
          <a:cs typeface="Arial"/>
          <a:sym typeface="Arial"/>
        </a:defRPr>
      </a:lvl3pPr>
      <a:lvl4pPr marL="9531350" marR="0" indent="-2006600" algn="l" defTabSz="5016500" rtl="0" latinLnBrk="0">
        <a:lnSpc>
          <a:spcPct val="100000"/>
        </a:lnSpc>
        <a:spcBef>
          <a:spcPts val="4200"/>
        </a:spcBef>
        <a:spcAft>
          <a:spcPts val="0"/>
        </a:spcAft>
        <a:buClrTx/>
        <a:buSzPct val="100000"/>
        <a:buFontTx/>
        <a:buChar char="–"/>
        <a:tabLst/>
        <a:defRPr sz="17600" b="0" i="0" u="none" strike="noStrike" cap="none" spc="0" baseline="0">
          <a:solidFill>
            <a:srgbClr val="0079C1"/>
          </a:solidFill>
          <a:uFillTx/>
          <a:latin typeface="Arial"/>
          <a:ea typeface="Arial"/>
          <a:cs typeface="Arial"/>
          <a:sym typeface="Arial"/>
        </a:defRPr>
      </a:lvl4pPr>
      <a:lvl5pPr marL="12037061" marR="0" indent="-2004061" algn="l" defTabSz="5016500" rtl="0" latinLnBrk="0">
        <a:lnSpc>
          <a:spcPct val="100000"/>
        </a:lnSpc>
        <a:spcBef>
          <a:spcPts val="4200"/>
        </a:spcBef>
        <a:spcAft>
          <a:spcPts val="0"/>
        </a:spcAft>
        <a:buClrTx/>
        <a:buSzPct val="100000"/>
        <a:buFontTx/>
        <a:buChar char="»"/>
        <a:tabLst/>
        <a:defRPr sz="17600" b="0" i="0" u="none" strike="noStrike" cap="none" spc="0" baseline="0">
          <a:solidFill>
            <a:srgbClr val="0079C1"/>
          </a:solidFill>
          <a:uFillTx/>
          <a:latin typeface="Arial"/>
          <a:ea typeface="Arial"/>
          <a:cs typeface="Arial"/>
          <a:sym typeface="Arial"/>
        </a:defRPr>
      </a:lvl5pPr>
      <a:lvl6pPr marL="12494261" marR="0" indent="-2004061" algn="l" defTabSz="5016500" rtl="0" latinLnBrk="0">
        <a:lnSpc>
          <a:spcPct val="100000"/>
        </a:lnSpc>
        <a:spcBef>
          <a:spcPts val="4200"/>
        </a:spcBef>
        <a:spcAft>
          <a:spcPts val="0"/>
        </a:spcAft>
        <a:buClrTx/>
        <a:buSzPct val="100000"/>
        <a:buFontTx/>
        <a:buChar char="»"/>
        <a:tabLst/>
        <a:defRPr sz="17600" b="0" i="0" u="none" strike="noStrike" cap="none" spc="0" baseline="0">
          <a:solidFill>
            <a:srgbClr val="0079C1"/>
          </a:solidFill>
          <a:uFillTx/>
          <a:latin typeface="Arial"/>
          <a:ea typeface="Arial"/>
          <a:cs typeface="Arial"/>
          <a:sym typeface="Arial"/>
        </a:defRPr>
      </a:lvl6pPr>
      <a:lvl7pPr marL="12951461" marR="0" indent="-2004061" algn="l" defTabSz="5016500" rtl="0" latinLnBrk="0">
        <a:lnSpc>
          <a:spcPct val="100000"/>
        </a:lnSpc>
        <a:spcBef>
          <a:spcPts val="4200"/>
        </a:spcBef>
        <a:spcAft>
          <a:spcPts val="0"/>
        </a:spcAft>
        <a:buClrTx/>
        <a:buSzPct val="100000"/>
        <a:buFontTx/>
        <a:buChar char="»"/>
        <a:tabLst/>
        <a:defRPr sz="17600" b="0" i="0" u="none" strike="noStrike" cap="none" spc="0" baseline="0">
          <a:solidFill>
            <a:srgbClr val="0079C1"/>
          </a:solidFill>
          <a:uFillTx/>
          <a:latin typeface="Arial"/>
          <a:ea typeface="Arial"/>
          <a:cs typeface="Arial"/>
          <a:sym typeface="Arial"/>
        </a:defRPr>
      </a:lvl7pPr>
      <a:lvl8pPr marL="13408660" marR="0" indent="-2004060" algn="l" defTabSz="5016500" rtl="0" latinLnBrk="0">
        <a:lnSpc>
          <a:spcPct val="100000"/>
        </a:lnSpc>
        <a:spcBef>
          <a:spcPts val="4200"/>
        </a:spcBef>
        <a:spcAft>
          <a:spcPts val="0"/>
        </a:spcAft>
        <a:buClrTx/>
        <a:buSzPct val="100000"/>
        <a:buFontTx/>
        <a:buChar char="»"/>
        <a:tabLst/>
        <a:defRPr sz="17600" b="0" i="0" u="none" strike="noStrike" cap="none" spc="0" baseline="0">
          <a:solidFill>
            <a:srgbClr val="0079C1"/>
          </a:solidFill>
          <a:uFillTx/>
          <a:latin typeface="Arial"/>
          <a:ea typeface="Arial"/>
          <a:cs typeface="Arial"/>
          <a:sym typeface="Arial"/>
        </a:defRPr>
      </a:lvl8pPr>
      <a:lvl9pPr marL="13865860" marR="0" indent="-2004061" algn="l" defTabSz="5016500" rtl="0" latinLnBrk="0">
        <a:lnSpc>
          <a:spcPct val="100000"/>
        </a:lnSpc>
        <a:spcBef>
          <a:spcPts val="4200"/>
        </a:spcBef>
        <a:spcAft>
          <a:spcPts val="0"/>
        </a:spcAft>
        <a:buClrTx/>
        <a:buSzPct val="100000"/>
        <a:buFontTx/>
        <a:buChar char="»"/>
        <a:tabLst/>
        <a:defRPr sz="17600" b="0" i="0" u="none" strike="noStrike" cap="none" spc="0" baseline="0">
          <a:solidFill>
            <a:srgbClr val="0079C1"/>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77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77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77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77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77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77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77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77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77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hyperlink" Target="https://osha-safety-training.net/osha-slips-trips-falls-protect-employees/" TargetMode="External"/><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doi.org/10.1155/2021/6638236" TargetMode="External"/><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Rectangle 26"/>
          <p:cNvGrpSpPr/>
          <p:nvPr/>
        </p:nvGrpSpPr>
        <p:grpSpPr>
          <a:xfrm>
            <a:off x="901685" y="6113240"/>
            <a:ext cx="11754979" cy="6098541"/>
            <a:chOff x="0" y="0"/>
            <a:chExt cx="11754977" cy="6098540"/>
          </a:xfrm>
        </p:grpSpPr>
        <p:sp>
          <p:nvSpPr>
            <p:cNvPr id="94" name="Rectangle"/>
            <p:cNvSpPr/>
            <p:nvPr/>
          </p:nvSpPr>
          <p:spPr>
            <a:xfrm>
              <a:off x="0" y="0"/>
              <a:ext cx="11754977" cy="5940284"/>
            </a:xfrm>
            <a:prstGeom prst="rect">
              <a:avLst/>
            </a:prstGeom>
            <a:solidFill>
              <a:srgbClr val="FFFFFF"/>
            </a:solidFill>
            <a:ln w="12700" cap="flat">
              <a:noFill/>
              <a:miter lim="400000"/>
            </a:ln>
            <a:effectLst/>
          </p:spPr>
          <p:txBody>
            <a:bodyPr wrap="square" lIns="45719" tIns="45719" rIns="45719" bIns="45719" numCol="1" anchor="t">
              <a:noAutofit/>
            </a:bodyPr>
            <a:lstStyle/>
            <a:p>
              <a:pPr algn="just">
                <a:defRPr sz="3600" b="0" i="0">
                  <a:solidFill>
                    <a:srgbClr val="000000"/>
                  </a:solidFill>
                  <a:latin typeface="Arial Nova Light"/>
                  <a:ea typeface="Arial Nova Light"/>
                  <a:cs typeface="Arial Nova Light"/>
                  <a:sym typeface="Arial Nova Light"/>
                </a:defRPr>
              </a:pPr>
              <a:endParaRPr/>
            </a:p>
          </p:txBody>
        </p:sp>
        <p:sp>
          <p:nvSpPr>
            <p:cNvPr id="95" name="The construction industry is not doing enough to embrace off-site modular construction. It is a missed opportunity for optimized energy efficiency because prefabricated exterior wall envelopes are lower in cost and faster and easier to install.     Facto"/>
            <p:cNvSpPr txBox="1"/>
            <p:nvPr/>
          </p:nvSpPr>
          <p:spPr>
            <a:xfrm>
              <a:off x="45719" y="0"/>
              <a:ext cx="11663538" cy="6098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just">
                <a:defRPr sz="3600" b="0" i="0">
                  <a:solidFill>
                    <a:srgbClr val="000000"/>
                  </a:solidFill>
                  <a:latin typeface="Arial Nova Light"/>
                  <a:ea typeface="Arial Nova Light"/>
                  <a:cs typeface="Arial Nova Light"/>
                  <a:sym typeface="Arial Nova Light"/>
                </a:defRPr>
              </a:lvl1pPr>
            </a:lstStyle>
            <a:p>
              <a:r>
                <a:t>The construction industry is not doing enough to embrace off-site modular construction. It is a missed opportunity for optimized energy efficiency because prefabricated exterior wall envelopes are lower in cost and faster and easier to install.     Factory off-site construction offers improved safety for construction workers because work is done in a controlled environment, but lack of intent, understanding, and data is also a missed opportunity for enhancing worker safety.  My research looks specifically at the prefabricated wall exterior envelope in the context of safety.</a:t>
              </a:r>
            </a:p>
          </p:txBody>
        </p:sp>
      </p:grpSp>
      <p:sp>
        <p:nvSpPr>
          <p:cNvPr id="97" name="Rectangle 21"/>
          <p:cNvSpPr txBox="1"/>
          <p:nvPr/>
        </p:nvSpPr>
        <p:spPr>
          <a:xfrm>
            <a:off x="40584121" y="36777612"/>
            <a:ext cx="10119361"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500" b="0">
                <a:solidFill>
                  <a:srgbClr val="000000"/>
                </a:solidFill>
                <a:latin typeface="Verdana"/>
                <a:ea typeface="Verdana"/>
                <a:cs typeface="Verdana"/>
                <a:sym typeface="Verdana"/>
              </a:defRPr>
            </a:pPr>
            <a:r>
              <a:t>NREL STAR Intern Symposium</a:t>
            </a:r>
          </a:p>
          <a:p>
            <a:pPr>
              <a:defRPr sz="1500" b="0">
                <a:solidFill>
                  <a:srgbClr val="000000"/>
                </a:solidFill>
                <a:latin typeface="Verdana"/>
                <a:ea typeface="Verdana"/>
                <a:cs typeface="Verdana"/>
                <a:sym typeface="Verdana"/>
              </a:defRPr>
            </a:pPr>
            <a:r>
              <a:t>Golden, CO</a:t>
            </a:r>
          </a:p>
          <a:p>
            <a:pPr>
              <a:defRPr sz="1500" b="0">
                <a:solidFill>
                  <a:srgbClr val="000000"/>
                </a:solidFill>
                <a:latin typeface="Verdana"/>
                <a:ea typeface="Verdana"/>
                <a:cs typeface="Verdana"/>
                <a:sym typeface="Verdana"/>
              </a:defRPr>
            </a:pPr>
            <a:r>
              <a:t>August 4, 2022</a:t>
            </a:r>
          </a:p>
        </p:txBody>
      </p:sp>
      <p:sp>
        <p:nvSpPr>
          <p:cNvPr id="98" name="Straight Connector 14"/>
          <p:cNvSpPr/>
          <p:nvPr/>
        </p:nvSpPr>
        <p:spPr>
          <a:xfrm flipV="1">
            <a:off x="533399" y="36347399"/>
            <a:ext cx="50292003" cy="76202"/>
          </a:xfrm>
          <a:prstGeom prst="line">
            <a:avLst/>
          </a:prstGeom>
          <a:ln w="76200">
            <a:solidFill>
              <a:srgbClr val="0079C1"/>
            </a:solidFill>
          </a:ln>
        </p:spPr>
        <p:txBody>
          <a:bodyPr lIns="45719" rIns="45719"/>
          <a:lstStyle/>
          <a:p>
            <a:endParaRPr/>
          </a:p>
        </p:txBody>
      </p:sp>
      <p:pic>
        <p:nvPicPr>
          <p:cNvPr id="100" name="Picture 19" descr="Picture 19"/>
          <p:cNvPicPr>
            <a:picLocks noChangeAspect="1"/>
          </p:cNvPicPr>
          <p:nvPr/>
        </p:nvPicPr>
        <p:blipFill>
          <a:blip r:embed="rId2"/>
          <a:srcRect b="20000"/>
          <a:stretch>
            <a:fillRect/>
          </a:stretch>
        </p:blipFill>
        <p:spPr>
          <a:xfrm>
            <a:off x="2057400" y="1173279"/>
            <a:ext cx="5791202" cy="1219200"/>
          </a:xfrm>
          <a:prstGeom prst="rect">
            <a:avLst/>
          </a:prstGeom>
          <a:ln w="12700">
            <a:miter lim="400000"/>
          </a:ln>
        </p:spPr>
      </p:pic>
      <p:sp>
        <p:nvSpPr>
          <p:cNvPr id="101" name="TextBox 21"/>
          <p:cNvSpPr txBox="1"/>
          <p:nvPr/>
        </p:nvSpPr>
        <p:spPr>
          <a:xfrm>
            <a:off x="10088879" y="498961"/>
            <a:ext cx="37919411" cy="227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7200" i="0">
                <a:latin typeface="Arial Nova Light"/>
                <a:ea typeface="Arial Nova Light"/>
                <a:cs typeface="Arial Nova Light"/>
                <a:sym typeface="Arial Nova Light"/>
              </a:defRPr>
            </a:pPr>
            <a:r>
              <a:t>Enhancing Worker Safety during Off-Site Construction of Energy-efficient, Low-carbon </a:t>
            </a:r>
          </a:p>
          <a:p>
            <a:pPr algn="l">
              <a:defRPr sz="7200" i="0">
                <a:latin typeface="Arial Nova Light"/>
                <a:ea typeface="Arial Nova Light"/>
                <a:cs typeface="Arial Nova Light"/>
                <a:sym typeface="Arial Nova Light"/>
              </a:defRPr>
            </a:pPr>
            <a:r>
              <a:t>Exterior Envelope</a:t>
            </a:r>
          </a:p>
        </p:txBody>
      </p:sp>
      <p:sp>
        <p:nvSpPr>
          <p:cNvPr id="102" name="Text Box 14"/>
          <p:cNvSpPr txBox="1"/>
          <p:nvPr/>
        </p:nvSpPr>
        <p:spPr>
          <a:xfrm>
            <a:off x="10477712" y="3044544"/>
            <a:ext cx="25435562" cy="1457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l">
              <a:lnSpc>
                <a:spcPct val="110000"/>
              </a:lnSpc>
              <a:spcBef>
                <a:spcPts val="2700"/>
              </a:spcBef>
              <a:defRPr sz="4500" i="0">
                <a:solidFill>
                  <a:srgbClr val="000000"/>
                </a:solidFill>
              </a:defRPr>
            </a:pPr>
            <a:r>
              <a:t>Nanette Giron</a:t>
            </a:r>
            <a:r>
              <a:rPr b="0">
                <a:solidFill>
                  <a:srgbClr val="404040"/>
                </a:solidFill>
              </a:rPr>
              <a:t>,  </a:t>
            </a:r>
            <a:r>
              <a:rPr>
                <a:solidFill>
                  <a:srgbClr val="404040"/>
                </a:solidFill>
              </a:rPr>
              <a:t>Ankur Podder</a:t>
            </a:r>
            <a:br>
              <a:rPr>
                <a:solidFill>
                  <a:srgbClr val="404040"/>
                </a:solidFill>
              </a:rPr>
            </a:br>
            <a:r>
              <a:rPr b="0">
                <a:solidFill>
                  <a:srgbClr val="404040"/>
                </a:solidFill>
              </a:rPr>
              <a:t>The University of Texas at El Paso,  National Renewable Energy Laboratory</a:t>
            </a:r>
          </a:p>
        </p:txBody>
      </p:sp>
      <p:grpSp>
        <p:nvGrpSpPr>
          <p:cNvPr id="105" name="Rectangle 8"/>
          <p:cNvGrpSpPr/>
          <p:nvPr/>
        </p:nvGrpSpPr>
        <p:grpSpPr>
          <a:xfrm>
            <a:off x="844639" y="23797906"/>
            <a:ext cx="11943129" cy="944144"/>
            <a:chOff x="-1" y="-1"/>
            <a:chExt cx="11943127" cy="944143"/>
          </a:xfrm>
        </p:grpSpPr>
        <p:sp>
          <p:nvSpPr>
            <p:cNvPr id="103" name="Rectangle"/>
            <p:cNvSpPr/>
            <p:nvPr/>
          </p:nvSpPr>
          <p:spPr>
            <a:xfrm>
              <a:off x="-1" y="-1"/>
              <a:ext cx="11943127" cy="944143"/>
            </a:xfrm>
            <a:prstGeom prst="rect">
              <a:avLst/>
            </a:prstGeom>
            <a:solidFill>
              <a:srgbClr val="002060"/>
            </a:solidFill>
            <a:ln w="9525" cap="flat">
              <a:solidFill>
                <a:srgbClr val="0079C1"/>
              </a:solidFill>
              <a:prstDash val="solid"/>
              <a:round/>
            </a:ln>
            <a:effectLst/>
          </p:spPr>
          <p:txBody>
            <a:bodyPr wrap="square" lIns="45719" tIns="45719" rIns="45719" bIns="45719" numCol="1" anchor="t">
              <a:noAutofit/>
            </a:bodyPr>
            <a:lstStyle/>
            <a:p>
              <a:pPr algn="ctr"/>
              <a:endParaRPr/>
            </a:p>
          </p:txBody>
        </p:sp>
        <p:sp>
          <p:nvSpPr>
            <p:cNvPr id="104" name="BACKGROUND"/>
            <p:cNvSpPr txBox="1"/>
            <p:nvPr/>
          </p:nvSpPr>
          <p:spPr>
            <a:xfrm>
              <a:off x="50482" y="4762"/>
              <a:ext cx="11842161" cy="853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5000" i="0">
                  <a:solidFill>
                    <a:srgbClr val="FFFFFF"/>
                  </a:solidFill>
                  <a:latin typeface="Arial Nova Light"/>
                  <a:ea typeface="Arial Nova Light"/>
                  <a:cs typeface="Arial Nova Light"/>
                  <a:sym typeface="Arial Nova Light"/>
                </a:defRPr>
              </a:lvl1pPr>
            </a:lstStyle>
            <a:p>
              <a:r>
                <a:t>BACKGROUND</a:t>
              </a:r>
            </a:p>
          </p:txBody>
        </p:sp>
      </p:grpSp>
      <p:sp>
        <p:nvSpPr>
          <p:cNvPr id="106" name="TextBox 9"/>
          <p:cNvSpPr txBox="1"/>
          <p:nvPr/>
        </p:nvSpPr>
        <p:spPr>
          <a:xfrm>
            <a:off x="990601" y="14451111"/>
            <a:ext cx="11802024" cy="1488441"/>
          </a:xfrm>
          <a:prstGeom prst="rect">
            <a:avLst/>
          </a:prstGeom>
          <a:solidFill>
            <a:srgbClr val="FF66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600" i="0">
                <a:solidFill>
                  <a:srgbClr val="FFFFFF"/>
                </a:solidFill>
                <a:latin typeface="Arial Nova Light"/>
                <a:ea typeface="Arial Nova Light"/>
                <a:cs typeface="Arial Nova Light"/>
                <a:sym typeface="Arial Nova Light"/>
              </a:defRPr>
            </a:lvl1pPr>
          </a:lstStyle>
          <a:p>
            <a:r>
              <a:t>Motivation: Encourage prefabricated wall envelope in factory vs. site construction</a:t>
            </a:r>
          </a:p>
        </p:txBody>
      </p:sp>
      <p:sp>
        <p:nvSpPr>
          <p:cNvPr id="107" name="TextBox 10"/>
          <p:cNvSpPr txBox="1"/>
          <p:nvPr/>
        </p:nvSpPr>
        <p:spPr>
          <a:xfrm>
            <a:off x="13660076" y="4937335"/>
            <a:ext cx="11903177" cy="1488441"/>
          </a:xfrm>
          <a:prstGeom prst="rect">
            <a:avLst/>
          </a:prstGeom>
          <a:solidFill>
            <a:srgbClr val="FF66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600" i="0">
                <a:solidFill>
                  <a:srgbClr val="FFFFFF"/>
                </a:solidFill>
                <a:latin typeface="Arial Nova Light"/>
                <a:ea typeface="Arial Nova Light"/>
                <a:cs typeface="Arial Nova Light"/>
                <a:sym typeface="Arial Nova Light"/>
              </a:defRPr>
            </a:lvl1pPr>
          </a:lstStyle>
          <a:p>
            <a:r>
              <a:t>Method: Literature review and observation studies of two off-site factories</a:t>
            </a:r>
          </a:p>
        </p:txBody>
      </p:sp>
      <p:sp>
        <p:nvSpPr>
          <p:cNvPr id="108" name="TextBox 48"/>
          <p:cNvSpPr txBox="1"/>
          <p:nvPr/>
        </p:nvSpPr>
        <p:spPr>
          <a:xfrm>
            <a:off x="13617415" y="12669284"/>
            <a:ext cx="11903177" cy="789941"/>
          </a:xfrm>
          <a:prstGeom prst="rect">
            <a:avLst/>
          </a:prstGeom>
          <a:solidFill>
            <a:srgbClr val="FF66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600" i="0">
                <a:solidFill>
                  <a:srgbClr val="FFFFFF"/>
                </a:solidFill>
                <a:latin typeface="Arial Nova Light"/>
                <a:ea typeface="Arial Nova Light"/>
                <a:cs typeface="Arial Nova Light"/>
                <a:sym typeface="Arial Nova Light"/>
              </a:defRPr>
            </a:lvl1pPr>
          </a:lstStyle>
          <a:p>
            <a:r>
              <a:t>Outcome</a:t>
            </a:r>
          </a:p>
        </p:txBody>
      </p:sp>
      <p:sp>
        <p:nvSpPr>
          <p:cNvPr id="109" name="TextBox 60"/>
          <p:cNvSpPr txBox="1"/>
          <p:nvPr/>
        </p:nvSpPr>
        <p:spPr>
          <a:xfrm>
            <a:off x="25883123" y="4929966"/>
            <a:ext cx="12914173" cy="853441"/>
          </a:xfrm>
          <a:prstGeom prst="rect">
            <a:avLst/>
          </a:prstGeom>
          <a:solidFill>
            <a:srgbClr val="00206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5000" i="0">
                <a:solidFill>
                  <a:srgbClr val="FFFFFF"/>
                </a:solidFill>
                <a:latin typeface="Arial Nova Light"/>
                <a:ea typeface="Arial Nova Light"/>
                <a:cs typeface="Arial Nova Light"/>
                <a:sym typeface="Arial Nova Light"/>
              </a:defRPr>
            </a:lvl1pPr>
          </a:lstStyle>
          <a:p>
            <a:r>
              <a:t>RESULTS</a:t>
            </a:r>
          </a:p>
        </p:txBody>
      </p:sp>
      <p:sp>
        <p:nvSpPr>
          <p:cNvPr id="110" name="TextBox 54"/>
          <p:cNvSpPr txBox="1"/>
          <p:nvPr/>
        </p:nvSpPr>
        <p:spPr>
          <a:xfrm>
            <a:off x="25883123" y="5791741"/>
            <a:ext cx="12899099" cy="1437641"/>
          </a:xfrm>
          <a:prstGeom prst="rect">
            <a:avLst/>
          </a:prstGeom>
          <a:solidFill>
            <a:srgbClr val="FF66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4400" i="0">
                <a:solidFill>
                  <a:srgbClr val="FFFFFF"/>
                </a:solidFill>
                <a:latin typeface="Arial Nova Light"/>
                <a:ea typeface="Arial Nova Light"/>
                <a:cs typeface="Arial Nova Light"/>
                <a:sym typeface="Arial Nova Light"/>
              </a:defRPr>
            </a:pPr>
            <a:r>
              <a:t>Safety comparison findings in prefabricated </a:t>
            </a:r>
          </a:p>
          <a:p>
            <a:pPr algn="ctr">
              <a:defRPr sz="4400" i="0">
                <a:solidFill>
                  <a:srgbClr val="FFFFFF"/>
                </a:solidFill>
                <a:latin typeface="Arial Nova Light"/>
                <a:ea typeface="Arial Nova Light"/>
                <a:cs typeface="Arial Nova Light"/>
                <a:sym typeface="Arial Nova Light"/>
              </a:defRPr>
            </a:pPr>
            <a:r>
              <a:t>and modular construction</a:t>
            </a:r>
          </a:p>
        </p:txBody>
      </p:sp>
      <p:sp>
        <p:nvSpPr>
          <p:cNvPr id="111" name="TextBox 13323"/>
          <p:cNvSpPr txBox="1"/>
          <p:nvPr/>
        </p:nvSpPr>
        <p:spPr>
          <a:xfrm>
            <a:off x="25913508" y="24631725"/>
            <a:ext cx="12896441" cy="789941"/>
          </a:xfrm>
          <a:prstGeom prst="rect">
            <a:avLst/>
          </a:prstGeom>
          <a:solidFill>
            <a:srgbClr val="FF66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600" i="0">
                <a:solidFill>
                  <a:srgbClr val="FFFFFF"/>
                </a:solidFill>
                <a:latin typeface="Arial Nova Light"/>
                <a:ea typeface="Arial Nova Light"/>
                <a:cs typeface="Arial Nova Light"/>
                <a:sym typeface="Arial Nova Light"/>
              </a:defRPr>
            </a:lvl1pPr>
          </a:lstStyle>
          <a:p>
            <a:r>
              <a:t>Factory observational findings</a:t>
            </a:r>
          </a:p>
        </p:txBody>
      </p:sp>
      <p:pic>
        <p:nvPicPr>
          <p:cNvPr id="112" name="Picture 13327" descr="Picture 13327"/>
          <p:cNvPicPr>
            <a:picLocks noChangeAspect="1"/>
          </p:cNvPicPr>
          <p:nvPr/>
        </p:nvPicPr>
        <p:blipFill>
          <a:blip r:embed="rId3"/>
          <a:stretch>
            <a:fillRect/>
          </a:stretch>
        </p:blipFill>
        <p:spPr>
          <a:xfrm>
            <a:off x="26019332" y="25424517"/>
            <a:ext cx="5266449" cy="2367716"/>
          </a:xfrm>
          <a:prstGeom prst="rect">
            <a:avLst/>
          </a:prstGeom>
          <a:ln w="12700">
            <a:miter lim="400000"/>
          </a:ln>
        </p:spPr>
      </p:pic>
      <p:pic>
        <p:nvPicPr>
          <p:cNvPr id="113" name="Picture 13329" descr="Picture 13329"/>
          <p:cNvPicPr>
            <a:picLocks noChangeAspect="1"/>
          </p:cNvPicPr>
          <p:nvPr/>
        </p:nvPicPr>
        <p:blipFill>
          <a:blip r:embed="rId4"/>
          <a:stretch>
            <a:fillRect/>
          </a:stretch>
        </p:blipFill>
        <p:spPr>
          <a:xfrm>
            <a:off x="26026718" y="27838238"/>
            <a:ext cx="3355836" cy="3375271"/>
          </a:xfrm>
          <a:prstGeom prst="rect">
            <a:avLst/>
          </a:prstGeom>
          <a:ln w="12700">
            <a:miter lim="400000"/>
          </a:ln>
        </p:spPr>
      </p:pic>
      <p:pic>
        <p:nvPicPr>
          <p:cNvPr id="114" name="Picture 13331" descr="Picture 13331"/>
          <p:cNvPicPr>
            <a:picLocks noChangeAspect="1"/>
          </p:cNvPicPr>
          <p:nvPr/>
        </p:nvPicPr>
        <p:blipFill>
          <a:blip r:embed="rId5"/>
          <a:stretch>
            <a:fillRect/>
          </a:stretch>
        </p:blipFill>
        <p:spPr>
          <a:xfrm>
            <a:off x="33753369" y="28840893"/>
            <a:ext cx="4916740" cy="3179546"/>
          </a:xfrm>
          <a:prstGeom prst="rect">
            <a:avLst/>
          </a:prstGeom>
          <a:ln w="12700">
            <a:miter lim="400000"/>
          </a:ln>
        </p:spPr>
      </p:pic>
      <p:pic>
        <p:nvPicPr>
          <p:cNvPr id="115" name="Picture 13334" descr="Picture 13334"/>
          <p:cNvPicPr>
            <a:picLocks noChangeAspect="1"/>
          </p:cNvPicPr>
          <p:nvPr/>
        </p:nvPicPr>
        <p:blipFill>
          <a:blip r:embed="rId6"/>
          <a:stretch>
            <a:fillRect/>
          </a:stretch>
        </p:blipFill>
        <p:spPr>
          <a:xfrm>
            <a:off x="31520305" y="25451441"/>
            <a:ext cx="3621149" cy="3179546"/>
          </a:xfrm>
          <a:prstGeom prst="rect">
            <a:avLst/>
          </a:prstGeom>
          <a:ln w="12700">
            <a:miter lim="400000"/>
          </a:ln>
        </p:spPr>
      </p:pic>
      <p:pic>
        <p:nvPicPr>
          <p:cNvPr id="116" name="Picture 13336" descr="Picture 13336"/>
          <p:cNvPicPr>
            <a:picLocks noChangeAspect="1"/>
          </p:cNvPicPr>
          <p:nvPr/>
        </p:nvPicPr>
        <p:blipFill>
          <a:blip r:embed="rId7"/>
          <a:stretch>
            <a:fillRect/>
          </a:stretch>
        </p:blipFill>
        <p:spPr>
          <a:xfrm>
            <a:off x="35313168" y="25424981"/>
            <a:ext cx="3333096" cy="3384573"/>
          </a:xfrm>
          <a:prstGeom prst="rect">
            <a:avLst/>
          </a:prstGeom>
          <a:ln w="12700">
            <a:miter lim="400000"/>
          </a:ln>
        </p:spPr>
      </p:pic>
      <p:pic>
        <p:nvPicPr>
          <p:cNvPr id="117" name="Picture 13338" descr="Picture 13338"/>
          <p:cNvPicPr>
            <a:picLocks noChangeAspect="1"/>
          </p:cNvPicPr>
          <p:nvPr/>
        </p:nvPicPr>
        <p:blipFill>
          <a:blip r:embed="rId8"/>
          <a:stretch>
            <a:fillRect/>
          </a:stretch>
        </p:blipFill>
        <p:spPr>
          <a:xfrm>
            <a:off x="29395858" y="28641343"/>
            <a:ext cx="4881843" cy="2402388"/>
          </a:xfrm>
          <a:prstGeom prst="rect">
            <a:avLst/>
          </a:prstGeom>
          <a:ln w="12700">
            <a:miter lim="400000"/>
          </a:ln>
        </p:spPr>
      </p:pic>
      <p:sp>
        <p:nvSpPr>
          <p:cNvPr id="118" name="TextBox 3"/>
          <p:cNvSpPr txBox="1"/>
          <p:nvPr/>
        </p:nvSpPr>
        <p:spPr>
          <a:xfrm>
            <a:off x="844640" y="24761175"/>
            <a:ext cx="11943127" cy="789941"/>
          </a:xfrm>
          <a:prstGeom prst="rect">
            <a:avLst/>
          </a:prstGeom>
          <a:solidFill>
            <a:srgbClr val="FF66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600" i="0">
                <a:solidFill>
                  <a:srgbClr val="FFFFFF"/>
                </a:solidFill>
                <a:latin typeface="Arial Nova Light"/>
                <a:ea typeface="Arial Nova Light"/>
                <a:cs typeface="Arial Nova Light"/>
                <a:sym typeface="Arial Nova Light"/>
              </a:defRPr>
            </a:lvl1pPr>
          </a:lstStyle>
          <a:p>
            <a:r>
              <a:t>Prefabricated wall exterior envelope</a:t>
            </a:r>
          </a:p>
        </p:txBody>
      </p:sp>
      <p:sp>
        <p:nvSpPr>
          <p:cNvPr id="119" name="TextBox 46"/>
          <p:cNvSpPr txBox="1"/>
          <p:nvPr/>
        </p:nvSpPr>
        <p:spPr>
          <a:xfrm>
            <a:off x="39261767" y="4925476"/>
            <a:ext cx="11519760" cy="853441"/>
          </a:xfrm>
          <a:prstGeom prst="rect">
            <a:avLst/>
          </a:prstGeom>
          <a:solidFill>
            <a:srgbClr val="00206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5000" i="0">
                <a:solidFill>
                  <a:srgbClr val="FFFFFF"/>
                </a:solidFill>
                <a:latin typeface="Arial Nova Light"/>
                <a:ea typeface="Arial Nova Light"/>
                <a:cs typeface="Arial Nova Light"/>
                <a:sym typeface="Arial Nova Light"/>
              </a:defRPr>
            </a:lvl1pPr>
          </a:lstStyle>
          <a:p>
            <a:r>
              <a:t>CONCLUSION</a:t>
            </a:r>
          </a:p>
        </p:txBody>
      </p:sp>
      <p:pic>
        <p:nvPicPr>
          <p:cNvPr id="120" name="Picture 55" descr="Picture 55"/>
          <p:cNvPicPr>
            <a:picLocks noChangeAspect="1"/>
          </p:cNvPicPr>
          <p:nvPr/>
        </p:nvPicPr>
        <p:blipFill>
          <a:blip r:embed="rId9"/>
          <a:srcRect t="4503" r="2" b="4506"/>
          <a:stretch>
            <a:fillRect/>
          </a:stretch>
        </p:blipFill>
        <p:spPr>
          <a:xfrm>
            <a:off x="39592135" y="18515720"/>
            <a:ext cx="5654813" cy="3475937"/>
          </a:xfrm>
          <a:prstGeom prst="rect">
            <a:avLst/>
          </a:prstGeom>
          <a:ln w="12700">
            <a:miter lim="400000"/>
          </a:ln>
        </p:spPr>
      </p:pic>
      <p:pic>
        <p:nvPicPr>
          <p:cNvPr id="121" name="Picture 28" descr="Picture 28"/>
          <p:cNvPicPr>
            <a:picLocks noChangeAspect="1"/>
          </p:cNvPicPr>
          <p:nvPr/>
        </p:nvPicPr>
        <p:blipFill>
          <a:blip r:embed="rId10"/>
          <a:stretch>
            <a:fillRect/>
          </a:stretch>
        </p:blipFill>
        <p:spPr>
          <a:xfrm>
            <a:off x="39591257" y="22119896"/>
            <a:ext cx="4543426" cy="600800"/>
          </a:xfrm>
          <a:prstGeom prst="rect">
            <a:avLst/>
          </a:prstGeom>
          <a:ln w="12700">
            <a:miter lim="400000"/>
          </a:ln>
        </p:spPr>
      </p:pic>
      <p:sp>
        <p:nvSpPr>
          <p:cNvPr id="122" name="TextBox 50"/>
          <p:cNvSpPr txBox="1"/>
          <p:nvPr/>
        </p:nvSpPr>
        <p:spPr>
          <a:xfrm>
            <a:off x="39308040" y="22823422"/>
            <a:ext cx="11324292" cy="853441"/>
          </a:xfrm>
          <a:prstGeom prst="rect">
            <a:avLst/>
          </a:prstGeom>
          <a:solidFill>
            <a:srgbClr val="00206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5000" i="0">
                <a:solidFill>
                  <a:srgbClr val="FFFFFF"/>
                </a:solidFill>
                <a:latin typeface="Arial Nova Light"/>
                <a:ea typeface="Arial Nova Light"/>
                <a:cs typeface="Arial Nova Light"/>
                <a:sym typeface="Arial Nova Light"/>
              </a:defRPr>
            </a:lvl1pPr>
          </a:lstStyle>
          <a:p>
            <a:r>
              <a:t>FUTURE WORK</a:t>
            </a:r>
          </a:p>
        </p:txBody>
      </p:sp>
      <p:grpSp>
        <p:nvGrpSpPr>
          <p:cNvPr id="125" name="Rectangle: Rounded Corners 24"/>
          <p:cNvGrpSpPr/>
          <p:nvPr/>
        </p:nvGrpSpPr>
        <p:grpSpPr>
          <a:xfrm>
            <a:off x="957942" y="11875909"/>
            <a:ext cx="11518795" cy="2387920"/>
            <a:chOff x="0" y="0"/>
            <a:chExt cx="11518793" cy="2387919"/>
          </a:xfrm>
        </p:grpSpPr>
        <p:sp>
          <p:nvSpPr>
            <p:cNvPr id="123" name="Rounded Rectangle"/>
            <p:cNvSpPr/>
            <p:nvPr/>
          </p:nvSpPr>
          <p:spPr>
            <a:xfrm>
              <a:off x="0" y="0"/>
              <a:ext cx="11518793" cy="2198371"/>
            </a:xfrm>
            <a:prstGeom prst="roundRect">
              <a:avLst>
                <a:gd name="adj" fmla="val 16667"/>
              </a:avLst>
            </a:prstGeom>
            <a:noFill/>
            <a:ln w="9525" cap="flat">
              <a:solidFill>
                <a:srgbClr val="0079C1"/>
              </a:solidFill>
              <a:prstDash val="solid"/>
              <a:round/>
            </a:ln>
            <a:effectLst/>
          </p:spPr>
          <p:txBody>
            <a:bodyPr wrap="square" lIns="45719" tIns="45719" rIns="45719" bIns="45719" numCol="1" anchor="t">
              <a:noAutofit/>
            </a:bodyPr>
            <a:lstStyle/>
            <a:p>
              <a:pPr algn="l"/>
              <a:endParaRPr/>
            </a:p>
          </p:txBody>
        </p:sp>
        <p:sp>
          <p:nvSpPr>
            <p:cNvPr id="124" name="Research Question:…"/>
            <p:cNvSpPr txBox="1"/>
            <p:nvPr/>
          </p:nvSpPr>
          <p:spPr>
            <a:xfrm>
              <a:off x="157798" y="112078"/>
              <a:ext cx="11203196" cy="2275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l">
                <a:defRPr sz="3600" i="0">
                  <a:solidFill>
                    <a:srgbClr val="000000"/>
                  </a:solidFill>
                  <a:latin typeface="Arial Nova Light"/>
                  <a:ea typeface="Arial Nova Light"/>
                  <a:cs typeface="Arial Nova Light"/>
                  <a:sym typeface="Arial Nova Light"/>
                </a:defRPr>
              </a:pPr>
              <a:r>
                <a:t>Research Question:</a:t>
              </a:r>
            </a:p>
            <a:p>
              <a:pPr algn="l">
                <a:defRPr sz="3600" i="0">
                  <a:solidFill>
                    <a:srgbClr val="000000"/>
                  </a:solidFill>
                  <a:latin typeface="Arial Nova Light"/>
                  <a:ea typeface="Arial Nova Light"/>
                  <a:cs typeface="Arial Nova Light"/>
                  <a:sym typeface="Arial Nova Light"/>
                </a:defRPr>
              </a:pPr>
              <a:r>
                <a:t>Off-site factories build with ease of energy efficiency and lowered carbon emissions, but is the process safer?</a:t>
              </a:r>
            </a:p>
          </p:txBody>
        </p:sp>
      </p:grpSp>
      <p:sp>
        <p:nvSpPr>
          <p:cNvPr id="126" name="TextBox 33"/>
          <p:cNvSpPr txBox="1"/>
          <p:nvPr/>
        </p:nvSpPr>
        <p:spPr>
          <a:xfrm>
            <a:off x="901685" y="4926569"/>
            <a:ext cx="11890941" cy="853441"/>
          </a:xfrm>
          <a:prstGeom prst="rect">
            <a:avLst/>
          </a:prstGeom>
          <a:solidFill>
            <a:srgbClr val="00206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5000" i="0">
                <a:solidFill>
                  <a:srgbClr val="FFFFFF"/>
                </a:solidFill>
                <a:latin typeface="Arial Nova Light"/>
                <a:ea typeface="Arial Nova Light"/>
                <a:cs typeface="Arial Nova Light"/>
                <a:sym typeface="Arial Nova Light"/>
              </a:defRPr>
            </a:lvl1pPr>
          </a:lstStyle>
          <a:p>
            <a:r>
              <a:t>INTRODUCTION</a:t>
            </a:r>
          </a:p>
        </p:txBody>
      </p:sp>
      <p:sp>
        <p:nvSpPr>
          <p:cNvPr id="127" name="TextBox 37"/>
          <p:cNvSpPr txBox="1"/>
          <p:nvPr/>
        </p:nvSpPr>
        <p:spPr>
          <a:xfrm>
            <a:off x="14371319" y="2903320"/>
            <a:ext cx="96823"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0" i="0">
                <a:solidFill>
                  <a:srgbClr val="000000"/>
                </a:solidFill>
              </a:defRPr>
            </a:lvl1pPr>
          </a:lstStyle>
          <a:p>
            <a:r>
              <a:t>1</a:t>
            </a:r>
          </a:p>
        </p:txBody>
      </p:sp>
      <p:sp>
        <p:nvSpPr>
          <p:cNvPr id="128" name="TextBox 38"/>
          <p:cNvSpPr txBox="1"/>
          <p:nvPr/>
        </p:nvSpPr>
        <p:spPr>
          <a:xfrm flipH="1">
            <a:off x="18694093" y="2903320"/>
            <a:ext cx="45722"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0" i="0">
                <a:solidFill>
                  <a:srgbClr val="000000"/>
                </a:solidFill>
              </a:defRPr>
            </a:lvl1pPr>
          </a:lstStyle>
          <a:p>
            <a:r>
              <a:t>2</a:t>
            </a:r>
          </a:p>
        </p:txBody>
      </p:sp>
      <p:sp>
        <p:nvSpPr>
          <p:cNvPr id="129" name="TextBox 39"/>
          <p:cNvSpPr txBox="1"/>
          <p:nvPr/>
        </p:nvSpPr>
        <p:spPr>
          <a:xfrm>
            <a:off x="19095719" y="3682708"/>
            <a:ext cx="401742"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0" i="0">
                <a:solidFill>
                  <a:srgbClr val="000000"/>
                </a:solidFill>
              </a:defRPr>
            </a:lvl1pPr>
          </a:lstStyle>
          <a:p>
            <a:r>
              <a:t>1</a:t>
            </a:r>
          </a:p>
        </p:txBody>
      </p:sp>
      <p:sp>
        <p:nvSpPr>
          <p:cNvPr id="130" name="TextBox 40"/>
          <p:cNvSpPr txBox="1"/>
          <p:nvPr/>
        </p:nvSpPr>
        <p:spPr>
          <a:xfrm>
            <a:off x="29361600" y="3717351"/>
            <a:ext cx="615483"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0" i="0">
                <a:solidFill>
                  <a:srgbClr val="000000"/>
                </a:solidFill>
              </a:defRPr>
            </a:lvl1pPr>
          </a:lstStyle>
          <a:p>
            <a:r>
              <a:t>2</a:t>
            </a:r>
          </a:p>
        </p:txBody>
      </p:sp>
      <p:sp>
        <p:nvSpPr>
          <p:cNvPr id="131" name="TextBox 42"/>
          <p:cNvSpPr txBox="1"/>
          <p:nvPr/>
        </p:nvSpPr>
        <p:spPr>
          <a:xfrm>
            <a:off x="807720" y="36635205"/>
            <a:ext cx="46619162" cy="156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b="0" i="0">
                <a:solidFill>
                  <a:srgbClr val="000000"/>
                </a:solidFill>
                <a:latin typeface="Arial Nova Light"/>
                <a:ea typeface="Arial Nova Light"/>
                <a:cs typeface="Arial Nova Light"/>
                <a:sym typeface="Arial Nova Light"/>
              </a:defRPr>
            </a:lvl1pPr>
          </a:lstStyle>
          <a:p>
            <a:r>
              <a:t>Acknowledgements: This internship was funded by NREL Student Training in Applied Research (STAR) program, University Partnerships Program, and Wells Fargo Bank, all of whom I am very grateful to. I want to thank my mentor Ankur Podder for his generous support and guidance in this project including his time, expertise, and resources. I also appreciate the assistance of Dr. Naveen Kumar Muthumanickman for his patience in explaining current projects and making me feel as a part of the team. Thank you, Dr. Ellen Morris, Nadia Auch, Cat Dolezal, Darylann Aragon, and Bettina Ankhurst, for your amazing support and encouragement throughout this internship and making such wonderful and fun experiences, along with my STAR cohort and other interns I met this summer. Thank you also to Michael Deru, Juan Torres, Ismael Mendoza, Gokulram Paranjothi, Judith Vidal,  Steve Granda, Deanna Shattuck, and Becky Wall for your kindness and making me feel welcome at NREL. I would also like to thank my university mentor, Dr. Adeeba Raheem for having selected me for this internship. I look forward to my future research collaboration with Dr. Raheem and Ankur Podder.</a:t>
            </a:r>
          </a:p>
        </p:txBody>
      </p:sp>
      <p:sp>
        <p:nvSpPr>
          <p:cNvPr id="132" name="TextBox 43"/>
          <p:cNvSpPr txBox="1"/>
          <p:nvPr/>
        </p:nvSpPr>
        <p:spPr>
          <a:xfrm>
            <a:off x="39785208" y="23976891"/>
            <a:ext cx="10477501" cy="82671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71500" indent="-571500" algn="l">
              <a:buSzPct val="100000"/>
              <a:buFont typeface="Arial"/>
              <a:buChar char="•"/>
              <a:defRPr sz="3600" b="0" i="0">
                <a:solidFill>
                  <a:srgbClr val="000000"/>
                </a:solidFill>
                <a:latin typeface="Arial Nova Light"/>
                <a:ea typeface="Arial Nova Light"/>
                <a:cs typeface="Arial Nova Light"/>
                <a:sym typeface="Arial Nova Light"/>
              </a:defRPr>
            </a:pPr>
            <a:r>
              <a:rPr dirty="0"/>
              <a:t>How can improved worker safety increase worker productivity? Research the correlation between these two.</a:t>
            </a:r>
          </a:p>
          <a:p>
            <a:pPr marL="571500" indent="-571500" algn="l">
              <a:buSzPct val="100000"/>
              <a:buFont typeface="Arial"/>
              <a:buChar char="•"/>
              <a:defRPr sz="3600" b="0" i="0">
                <a:solidFill>
                  <a:srgbClr val="000000"/>
                </a:solidFill>
                <a:latin typeface="Arial Nova Light"/>
                <a:ea typeface="Arial Nova Light"/>
                <a:cs typeface="Arial Nova Light"/>
                <a:sym typeface="Arial Nova Light"/>
              </a:defRPr>
            </a:pPr>
            <a:r>
              <a:rPr dirty="0"/>
              <a:t>Pilot demonstration</a:t>
            </a:r>
          </a:p>
          <a:p>
            <a:pPr marL="571500" indent="-571500" algn="l">
              <a:buSzPct val="100000"/>
              <a:buFont typeface="Arial"/>
              <a:buChar char="•"/>
              <a:defRPr sz="3600" b="0" i="0">
                <a:solidFill>
                  <a:srgbClr val="000000"/>
                </a:solidFill>
                <a:latin typeface="Arial Nova Light"/>
                <a:ea typeface="Arial Nova Light"/>
                <a:cs typeface="Arial Nova Light"/>
                <a:sym typeface="Arial Nova Light"/>
              </a:defRPr>
            </a:pPr>
            <a:r>
              <a:rPr dirty="0"/>
              <a:t>Work with factory designer for new modular layout for worker safety,  i.e., easy access to PPE kiosks</a:t>
            </a:r>
          </a:p>
          <a:p>
            <a:pPr marL="571500" indent="-571500" algn="l">
              <a:buSzPct val="100000"/>
              <a:buFont typeface="Arial"/>
              <a:buChar char="•"/>
              <a:defRPr sz="3600" b="0" i="0">
                <a:solidFill>
                  <a:srgbClr val="000000"/>
                </a:solidFill>
                <a:latin typeface="Arial Nova Light"/>
                <a:ea typeface="Arial Nova Light"/>
                <a:cs typeface="Arial Nova Light"/>
                <a:sym typeface="Arial Nova Light"/>
              </a:defRPr>
            </a:pPr>
            <a:r>
              <a:rPr dirty="0"/>
              <a:t>Work closely with OSHA so that they take notice of this safety niche</a:t>
            </a:r>
          </a:p>
          <a:p>
            <a:pPr marL="1028700" lvl="1" indent="-571500" algn="l">
              <a:buSzPct val="100000"/>
              <a:buChar char="➢"/>
              <a:defRPr sz="3600" b="0" i="0">
                <a:solidFill>
                  <a:srgbClr val="000000"/>
                </a:solidFill>
                <a:latin typeface="Arial Nova Light"/>
                <a:ea typeface="Arial Nova Light"/>
                <a:cs typeface="Arial Nova Light"/>
                <a:sym typeface="Arial Nova Light"/>
              </a:defRPr>
            </a:pPr>
            <a:r>
              <a:rPr dirty="0"/>
              <a:t>Audits or inspections by OSHA</a:t>
            </a:r>
          </a:p>
          <a:p>
            <a:pPr marL="571500" indent="-571500" algn="l">
              <a:buSzPct val="100000"/>
              <a:buFont typeface="Arial"/>
              <a:buChar char="•"/>
              <a:defRPr sz="3600" b="0" i="0">
                <a:solidFill>
                  <a:srgbClr val="000000"/>
                </a:solidFill>
                <a:latin typeface="Arial Nova Light"/>
                <a:ea typeface="Arial Nova Light"/>
                <a:cs typeface="Arial Nova Light"/>
                <a:sym typeface="Arial Nova Light"/>
              </a:defRPr>
            </a:pPr>
            <a:r>
              <a:rPr dirty="0"/>
              <a:t>Develop new training models under OSHA, specific to modular factories		</a:t>
            </a:r>
          </a:p>
          <a:p>
            <a:pPr marL="1028700" lvl="1" indent="-571500" algn="l">
              <a:buSzPct val="100000"/>
              <a:buChar char="➢"/>
              <a:defRPr sz="3600" b="0" i="0">
                <a:solidFill>
                  <a:srgbClr val="000000"/>
                </a:solidFill>
                <a:latin typeface="Arial Nova Light"/>
                <a:ea typeface="Arial Nova Light"/>
                <a:cs typeface="Arial Nova Light"/>
                <a:sym typeface="Arial Nova Light"/>
              </a:defRPr>
            </a:pPr>
            <a:r>
              <a:rPr dirty="0"/>
              <a:t>Provide video trainings</a:t>
            </a:r>
          </a:p>
          <a:p>
            <a:pPr marL="1028700" lvl="1" indent="-571500" algn="l">
              <a:buSzPct val="100000"/>
              <a:buChar char="➢"/>
              <a:defRPr sz="3600" b="0" i="0">
                <a:solidFill>
                  <a:srgbClr val="000000"/>
                </a:solidFill>
                <a:latin typeface="Arial Nova Light"/>
                <a:ea typeface="Arial Nova Light"/>
                <a:cs typeface="Arial Nova Light"/>
                <a:sym typeface="Arial Nova Light"/>
              </a:defRPr>
            </a:pPr>
            <a:r>
              <a:rPr dirty="0"/>
              <a:t>Require certification of factory safety</a:t>
            </a:r>
          </a:p>
        </p:txBody>
      </p:sp>
      <p:pic>
        <p:nvPicPr>
          <p:cNvPr id="133" name="Picture 66" descr="Picture 66"/>
          <p:cNvPicPr>
            <a:picLocks noChangeAspect="1"/>
          </p:cNvPicPr>
          <p:nvPr/>
        </p:nvPicPr>
        <p:blipFill>
          <a:blip r:embed="rId11"/>
          <a:stretch>
            <a:fillRect/>
          </a:stretch>
        </p:blipFill>
        <p:spPr>
          <a:xfrm>
            <a:off x="20837935" y="13581608"/>
            <a:ext cx="4364598" cy="3726751"/>
          </a:xfrm>
          <a:prstGeom prst="rect">
            <a:avLst/>
          </a:prstGeom>
          <a:ln w="12700">
            <a:miter lim="400000"/>
          </a:ln>
        </p:spPr>
      </p:pic>
      <p:sp>
        <p:nvSpPr>
          <p:cNvPr id="134" name="TextBox 71"/>
          <p:cNvSpPr txBox="1"/>
          <p:nvPr/>
        </p:nvSpPr>
        <p:spPr>
          <a:xfrm>
            <a:off x="14006272" y="13787893"/>
            <a:ext cx="6843288" cy="5006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71500" indent="-571500" algn="l">
              <a:buSzPct val="100000"/>
              <a:buFont typeface="Arial"/>
              <a:buChar char="•"/>
              <a:defRPr sz="3600" b="0" i="0">
                <a:solidFill>
                  <a:srgbClr val="000000"/>
                </a:solidFill>
                <a:latin typeface="Arial Nova Light"/>
                <a:ea typeface="Arial Nova Light"/>
                <a:cs typeface="Arial Nova Light"/>
                <a:sym typeface="Arial Nova Light"/>
              </a:defRPr>
            </a:pPr>
            <a:r>
              <a:rPr dirty="0"/>
              <a:t>Predict and mitigate workforce safety concerns during construction of energy-efficient, low-carbon exterior envelope</a:t>
            </a:r>
          </a:p>
          <a:p>
            <a:pPr marL="571500" indent="-571500" algn="l">
              <a:buSzPct val="100000"/>
              <a:buFont typeface="Arial"/>
              <a:buChar char="•"/>
              <a:defRPr sz="3600" b="0" i="0">
                <a:solidFill>
                  <a:srgbClr val="000000"/>
                </a:solidFill>
                <a:latin typeface="Arial Nova Light"/>
                <a:ea typeface="Arial Nova Light"/>
                <a:cs typeface="Arial Nova Light"/>
                <a:sym typeface="Arial Nova Light"/>
              </a:defRPr>
            </a:pPr>
            <a:r>
              <a:rPr dirty="0"/>
              <a:t>Workforce safety evaluation framework for modular builders and prefabricators to follow </a:t>
            </a:r>
          </a:p>
        </p:txBody>
      </p:sp>
      <p:grpSp>
        <p:nvGrpSpPr>
          <p:cNvPr id="137" name="Rectangle: Rounded Corners 77"/>
          <p:cNvGrpSpPr/>
          <p:nvPr/>
        </p:nvGrpSpPr>
        <p:grpSpPr>
          <a:xfrm>
            <a:off x="13960552" y="25674156"/>
            <a:ext cx="11130868" cy="897689"/>
            <a:chOff x="0" y="0"/>
            <a:chExt cx="11130867" cy="897687"/>
          </a:xfrm>
        </p:grpSpPr>
        <p:sp>
          <p:nvSpPr>
            <p:cNvPr id="135" name="Rounded Rectangle"/>
            <p:cNvSpPr/>
            <p:nvPr/>
          </p:nvSpPr>
          <p:spPr>
            <a:xfrm>
              <a:off x="0" y="0"/>
              <a:ext cx="11130867" cy="897687"/>
            </a:xfrm>
            <a:prstGeom prst="roundRect">
              <a:avLst>
                <a:gd name="adj" fmla="val 16667"/>
              </a:avLst>
            </a:prstGeom>
            <a:noFill/>
            <a:ln w="9525" cap="flat">
              <a:solidFill>
                <a:srgbClr val="0079C1"/>
              </a:solidFill>
              <a:prstDash val="solid"/>
              <a:round/>
            </a:ln>
            <a:effectLst/>
          </p:spPr>
          <p:txBody>
            <a:bodyPr wrap="square" lIns="45719" tIns="45719" rIns="45719" bIns="45719" numCol="1" anchor="t">
              <a:noAutofit/>
            </a:bodyPr>
            <a:lstStyle/>
            <a:p>
              <a:pPr algn="ctr"/>
              <a:endParaRPr/>
            </a:p>
          </p:txBody>
        </p:sp>
        <p:sp>
          <p:nvSpPr>
            <p:cNvPr id="136" name="Construction worker safety"/>
            <p:cNvSpPr txBox="1"/>
            <p:nvPr/>
          </p:nvSpPr>
          <p:spPr>
            <a:xfrm>
              <a:off x="94303" y="48583"/>
              <a:ext cx="10942260" cy="764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400" i="0">
                  <a:solidFill>
                    <a:srgbClr val="000000"/>
                  </a:solidFill>
                  <a:latin typeface="Arial Nova Light"/>
                  <a:ea typeface="Arial Nova Light"/>
                  <a:cs typeface="Arial Nova Light"/>
                  <a:sym typeface="Arial Nova Light"/>
                </a:defRPr>
              </a:lvl1pPr>
            </a:lstStyle>
            <a:p>
              <a:r>
                <a:t>Construction worker safety</a:t>
              </a:r>
            </a:p>
          </p:txBody>
        </p:sp>
      </p:grpSp>
      <p:grpSp>
        <p:nvGrpSpPr>
          <p:cNvPr id="140" name="Rectangle: Rounded Corners 78"/>
          <p:cNvGrpSpPr/>
          <p:nvPr/>
        </p:nvGrpSpPr>
        <p:grpSpPr>
          <a:xfrm>
            <a:off x="13913124" y="17824098"/>
            <a:ext cx="11135880" cy="827919"/>
            <a:chOff x="0" y="0"/>
            <a:chExt cx="11135878" cy="827918"/>
          </a:xfrm>
        </p:grpSpPr>
        <p:sp>
          <p:nvSpPr>
            <p:cNvPr id="138" name="Rounded Rectangle"/>
            <p:cNvSpPr/>
            <p:nvPr/>
          </p:nvSpPr>
          <p:spPr>
            <a:xfrm>
              <a:off x="0" y="0"/>
              <a:ext cx="11135878" cy="827918"/>
            </a:xfrm>
            <a:prstGeom prst="roundRect">
              <a:avLst>
                <a:gd name="adj" fmla="val 10954"/>
              </a:avLst>
            </a:prstGeom>
            <a:noFill/>
            <a:ln w="9525" cap="flat">
              <a:solidFill>
                <a:srgbClr val="0079C1"/>
              </a:solidFill>
              <a:prstDash val="solid"/>
              <a:round/>
            </a:ln>
            <a:effectLst/>
          </p:spPr>
          <p:txBody>
            <a:bodyPr wrap="square" lIns="45719" tIns="45719" rIns="45719" bIns="45719" numCol="1" anchor="t">
              <a:noAutofit/>
            </a:bodyPr>
            <a:lstStyle/>
            <a:p>
              <a:pPr algn="ctr"/>
              <a:endParaRPr/>
            </a:p>
          </p:txBody>
        </p:sp>
        <p:sp>
          <p:nvSpPr>
            <p:cNvPr id="139" name="Ease of energy efficiency integration"/>
            <p:cNvSpPr txBox="1"/>
            <p:nvPr/>
          </p:nvSpPr>
          <p:spPr>
            <a:xfrm>
              <a:off x="77045" y="31324"/>
              <a:ext cx="10981788" cy="764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400" i="0">
                  <a:solidFill>
                    <a:srgbClr val="000000"/>
                  </a:solidFill>
                  <a:latin typeface="Arial Nova Light"/>
                  <a:ea typeface="Arial Nova Light"/>
                  <a:cs typeface="Arial Nova Light"/>
                  <a:sym typeface="Arial Nova Light"/>
                </a:defRPr>
              </a:lvl1pPr>
            </a:lstStyle>
            <a:p>
              <a:r>
                <a:t>Ease of energy efficiency integration</a:t>
              </a:r>
            </a:p>
          </p:txBody>
        </p:sp>
      </p:grpSp>
      <p:grpSp>
        <p:nvGrpSpPr>
          <p:cNvPr id="143" name="Rectangle: Rounded Corners 81"/>
          <p:cNvGrpSpPr/>
          <p:nvPr/>
        </p:nvGrpSpPr>
        <p:grpSpPr>
          <a:xfrm>
            <a:off x="13862060" y="21802404"/>
            <a:ext cx="11161469" cy="865272"/>
            <a:chOff x="0" y="0"/>
            <a:chExt cx="11161467" cy="865270"/>
          </a:xfrm>
        </p:grpSpPr>
        <p:sp>
          <p:nvSpPr>
            <p:cNvPr id="141" name="Rounded Rectangle"/>
            <p:cNvSpPr/>
            <p:nvPr/>
          </p:nvSpPr>
          <p:spPr>
            <a:xfrm>
              <a:off x="0" y="0"/>
              <a:ext cx="11161467" cy="865270"/>
            </a:xfrm>
            <a:prstGeom prst="roundRect">
              <a:avLst>
                <a:gd name="adj" fmla="val 10725"/>
              </a:avLst>
            </a:prstGeom>
            <a:noFill/>
            <a:ln w="9525" cap="flat">
              <a:solidFill>
                <a:srgbClr val="0079C1"/>
              </a:solidFill>
              <a:prstDash val="solid"/>
              <a:round/>
            </a:ln>
            <a:effectLst/>
          </p:spPr>
          <p:txBody>
            <a:bodyPr wrap="square" lIns="45719" tIns="45719" rIns="45719" bIns="45719" numCol="1" anchor="t">
              <a:noAutofit/>
            </a:bodyPr>
            <a:lstStyle/>
            <a:p>
              <a:pPr algn="ctr">
                <a:defRPr sz="4400" i="0">
                  <a:solidFill>
                    <a:srgbClr val="000000"/>
                  </a:solidFill>
                  <a:latin typeface="Arial Nova Light"/>
                  <a:ea typeface="Arial Nova Light"/>
                  <a:cs typeface="Arial Nova Light"/>
                  <a:sym typeface="Arial Nova Light"/>
                </a:defRPr>
              </a:pPr>
              <a:endParaRPr/>
            </a:p>
          </p:txBody>
        </p:sp>
        <p:sp>
          <p:nvSpPr>
            <p:cNvPr id="142" name="Lowered carbon emissions"/>
            <p:cNvSpPr txBox="1"/>
            <p:nvPr/>
          </p:nvSpPr>
          <p:spPr>
            <a:xfrm>
              <a:off x="77662" y="31942"/>
              <a:ext cx="11006143" cy="764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400" i="0">
                  <a:solidFill>
                    <a:srgbClr val="000000"/>
                  </a:solidFill>
                  <a:latin typeface="Arial Nova Light"/>
                  <a:ea typeface="Arial Nova Light"/>
                  <a:cs typeface="Arial Nova Light"/>
                  <a:sym typeface="Arial Nova Light"/>
                </a:defRPr>
              </a:lvl1pPr>
            </a:lstStyle>
            <a:p>
              <a:r>
                <a:t>Lowered carbon emissions</a:t>
              </a:r>
            </a:p>
          </p:txBody>
        </p:sp>
      </p:grpSp>
      <p:pic>
        <p:nvPicPr>
          <p:cNvPr id="144" name="Picture 13314" descr="Picture 13314"/>
          <p:cNvPicPr>
            <a:picLocks noChangeAspect="1"/>
          </p:cNvPicPr>
          <p:nvPr/>
        </p:nvPicPr>
        <p:blipFill>
          <a:blip r:embed="rId12"/>
          <a:stretch>
            <a:fillRect/>
          </a:stretch>
        </p:blipFill>
        <p:spPr>
          <a:xfrm>
            <a:off x="26040357" y="13470658"/>
            <a:ext cx="12605909" cy="10168550"/>
          </a:xfrm>
          <a:prstGeom prst="rect">
            <a:avLst/>
          </a:prstGeom>
          <a:ln w="12700">
            <a:miter lim="400000"/>
          </a:ln>
        </p:spPr>
      </p:pic>
      <p:sp>
        <p:nvSpPr>
          <p:cNvPr id="145" name="TextBox 113"/>
          <p:cNvSpPr txBox="1"/>
          <p:nvPr/>
        </p:nvSpPr>
        <p:spPr>
          <a:xfrm>
            <a:off x="25827775" y="32601814"/>
            <a:ext cx="24769394" cy="853441"/>
          </a:xfrm>
          <a:prstGeom prst="rect">
            <a:avLst/>
          </a:prstGeom>
          <a:solidFill>
            <a:srgbClr val="00206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5000" i="0">
                <a:solidFill>
                  <a:srgbClr val="FFFFFF"/>
                </a:solidFill>
                <a:latin typeface="Arial Nova Light"/>
                <a:ea typeface="Arial Nova Light"/>
                <a:cs typeface="Arial Nova Light"/>
                <a:sym typeface="Arial Nova Light"/>
              </a:defRPr>
            </a:lvl1pPr>
          </a:lstStyle>
          <a:p>
            <a:r>
              <a:t>REFERENCES</a:t>
            </a:r>
          </a:p>
        </p:txBody>
      </p:sp>
      <p:pic>
        <p:nvPicPr>
          <p:cNvPr id="146" name="Picture 4" descr="Picture 4"/>
          <p:cNvPicPr>
            <a:picLocks noChangeAspect="1"/>
          </p:cNvPicPr>
          <p:nvPr/>
        </p:nvPicPr>
        <p:blipFill>
          <a:blip r:embed="rId13"/>
          <a:stretch>
            <a:fillRect/>
          </a:stretch>
        </p:blipFill>
        <p:spPr>
          <a:xfrm>
            <a:off x="46495670" y="40802"/>
            <a:ext cx="3415330" cy="3415331"/>
          </a:xfrm>
          <a:prstGeom prst="rect">
            <a:avLst/>
          </a:prstGeom>
          <a:ln w="12700">
            <a:miter lim="400000"/>
          </a:ln>
        </p:spPr>
      </p:pic>
      <p:sp>
        <p:nvSpPr>
          <p:cNvPr id="147" name="TextBox 4"/>
          <p:cNvSpPr txBox="1"/>
          <p:nvPr/>
        </p:nvSpPr>
        <p:spPr>
          <a:xfrm>
            <a:off x="1622050" y="8226779"/>
            <a:ext cx="1203960"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0" i="0">
                <a:solidFill>
                  <a:srgbClr val="000000"/>
                </a:solidFill>
                <a:latin typeface="Arial Nova Light"/>
                <a:ea typeface="Arial Nova Light"/>
                <a:cs typeface="Arial Nova Light"/>
                <a:sym typeface="Arial Nova Light"/>
              </a:defRPr>
            </a:lvl1pPr>
          </a:lstStyle>
          <a:p>
            <a:r>
              <a:t>1- 2</a:t>
            </a:r>
          </a:p>
        </p:txBody>
      </p:sp>
      <p:sp>
        <p:nvSpPr>
          <p:cNvPr id="148" name="TextBox 6"/>
          <p:cNvSpPr txBox="1"/>
          <p:nvPr/>
        </p:nvSpPr>
        <p:spPr>
          <a:xfrm>
            <a:off x="25908657" y="33496312"/>
            <a:ext cx="24677955" cy="288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lgn="l">
              <a:buSzPct val="100000"/>
              <a:buAutoNum type="arabicPeriod"/>
              <a:defRPr sz="1800" b="0" i="0">
                <a:solidFill>
                  <a:srgbClr val="000000"/>
                </a:solidFill>
                <a:latin typeface="Arial Nova Light"/>
                <a:ea typeface="Arial Nova Light"/>
                <a:cs typeface="Arial Nova Light"/>
                <a:sym typeface="Arial Nova Light"/>
              </a:defRPr>
            </a:pPr>
            <a:r>
              <a:rPr dirty="0"/>
              <a:t>Correia Lopes, Goncalo, et al. "A Systematic Review of Prefabricated Enclosure Wall Panel Systems: Focus on Technology Driven for Performance Requirements." Sustainable Cities and Society 40 (2018): 688-703. Web.</a:t>
            </a:r>
          </a:p>
          <a:p>
            <a:pPr marL="457200" indent="-457200" algn="l">
              <a:buSzPct val="100000"/>
              <a:buAutoNum type="arabicPeriod"/>
              <a:defRPr sz="1800" b="0" i="0">
                <a:solidFill>
                  <a:srgbClr val="000000"/>
                </a:solidFill>
                <a:latin typeface="Arial Nova Light"/>
                <a:ea typeface="Arial Nova Light"/>
                <a:cs typeface="Arial Nova Light"/>
                <a:sym typeface="Arial Nova Light"/>
              </a:defRPr>
            </a:pPr>
            <a:r>
              <a:rPr dirty="0" err="1"/>
              <a:t>Jamshidzadeh</a:t>
            </a:r>
            <a:r>
              <a:rPr dirty="0"/>
              <a:t>, Amin. “Evaluation of Efficiency Modular High-Rise Buildings with Multiple Case Study.” International Journal of Applied Sciences: Current and Future Research Trends (May 27, 2022): Vol. 14 No. 1.</a:t>
            </a:r>
          </a:p>
          <a:p>
            <a:pPr marL="457200" indent="-457200" algn="l">
              <a:buSzPct val="100000"/>
              <a:buAutoNum type="arabicPeriod"/>
              <a:defRPr sz="1800" b="0" i="0">
                <a:solidFill>
                  <a:srgbClr val="000000"/>
                </a:solidFill>
                <a:latin typeface="Arial Nova Light"/>
                <a:ea typeface="Arial Nova Light"/>
                <a:cs typeface="Arial Nova Light"/>
                <a:sym typeface="Arial Nova Light"/>
              </a:defRPr>
            </a:pPr>
            <a:r>
              <a:rPr dirty="0"/>
              <a:t>Kwon, Hyang. “Worker Safety and Health Labor Practices in Sustainable Residential Buildings.” S.U.N.Y. Fashion Institute of Technology (May 2013).</a:t>
            </a:r>
          </a:p>
          <a:p>
            <a:pPr marL="457200" indent="-457200" algn="l">
              <a:buSzPct val="100000"/>
              <a:buAutoNum type="arabicPeriod"/>
              <a:defRPr sz="1800" b="0" i="0">
                <a:solidFill>
                  <a:srgbClr val="000000"/>
                </a:solidFill>
                <a:latin typeface="Arial Nova Light"/>
                <a:ea typeface="Arial Nova Light"/>
                <a:cs typeface="Arial Nova Light"/>
                <a:sym typeface="Arial Nova Light"/>
              </a:defRPr>
            </a:pPr>
            <a:r>
              <a:rPr dirty="0"/>
              <a:t>https://buildsmartna.com/products/#i-wall-system</a:t>
            </a:r>
          </a:p>
          <a:p>
            <a:pPr marL="457200" indent="-457200" algn="l">
              <a:buSzPct val="100000"/>
              <a:buAutoNum type="arabicPeriod"/>
              <a:defRPr sz="1800" b="0" i="0">
                <a:solidFill>
                  <a:srgbClr val="000000"/>
                </a:solidFill>
                <a:latin typeface="Arial Nova Light"/>
                <a:ea typeface="Arial Nova Light"/>
                <a:cs typeface="Arial Nova Light"/>
                <a:sym typeface="Arial Nova Light"/>
              </a:defRPr>
            </a:pPr>
            <a:r>
              <a:rPr dirty="0"/>
              <a:t>Cuellar Lobo, Jose Daniel, Zhen Lei, </a:t>
            </a:r>
            <a:r>
              <a:rPr dirty="0" err="1"/>
              <a:t>Hexu</a:t>
            </a:r>
            <a:r>
              <a:rPr dirty="0"/>
              <a:t> Liu, Hong Xian Li, and </a:t>
            </a:r>
            <a:r>
              <a:rPr dirty="0" err="1"/>
              <a:t>SangHyeok</a:t>
            </a:r>
            <a:r>
              <a:rPr dirty="0"/>
              <a:t> Han. “Building Information Modelling- (BIM-) Based Generative Design for Drywall Installation Planning in Prefabricated Construction.” Advances in Civil Engineering 2021 (July 14, 2021): e6638236. </a:t>
            </a:r>
            <a:r>
              <a:rPr u="sng" dirty="0">
                <a:solidFill>
                  <a:schemeClr val="accent3"/>
                </a:solidFill>
                <a:uFill>
                  <a:solidFill>
                    <a:schemeClr val="accent3"/>
                  </a:solidFill>
                </a:uFill>
                <a:hlinkClick r:id="rId14"/>
              </a:rPr>
              <a:t>https://doi.org/10.1155/2021/6638236</a:t>
            </a:r>
            <a:r>
              <a:rPr dirty="0"/>
              <a:t>.</a:t>
            </a:r>
          </a:p>
          <a:p>
            <a:pPr marL="457200" indent="-457200" algn="l">
              <a:buSzPct val="100000"/>
              <a:buAutoNum type="arabicPeriod"/>
              <a:defRPr sz="1800" b="0" i="0">
                <a:solidFill>
                  <a:srgbClr val="000000"/>
                </a:solidFill>
                <a:latin typeface="Arial Nova Light"/>
                <a:ea typeface="Arial Nova Light"/>
                <a:cs typeface="Arial Nova Light"/>
                <a:sym typeface="Arial Nova Light"/>
              </a:defRPr>
            </a:pPr>
            <a:r>
              <a:rPr dirty="0"/>
              <a:t>Build SMART Products Page (buildsmartna.com)</a:t>
            </a:r>
          </a:p>
          <a:p>
            <a:pPr marL="457200" indent="-457200" algn="l">
              <a:buSzPct val="100000"/>
              <a:buAutoNum type="arabicPeriod"/>
              <a:defRPr sz="1800" b="0" i="0">
                <a:solidFill>
                  <a:srgbClr val="000000"/>
                </a:solidFill>
                <a:latin typeface="Arial Nova Light"/>
                <a:ea typeface="Arial Nova Light"/>
                <a:cs typeface="Arial Nova Light"/>
                <a:sym typeface="Arial Nova Light"/>
              </a:defRPr>
            </a:pPr>
            <a:r>
              <a:rPr dirty="0"/>
              <a:t>Tamayo, Edgar, et al. “Automation of a Steel Wall Framing Assembly.” Resilient Structures and Sustainable Construction (2017).</a:t>
            </a:r>
          </a:p>
          <a:p>
            <a:pPr marL="457200" indent="-457200" algn="l">
              <a:buSzPct val="100000"/>
              <a:buAutoNum type="arabicPeriod"/>
              <a:defRPr sz="1800" b="0" i="0">
                <a:solidFill>
                  <a:srgbClr val="000000"/>
                </a:solidFill>
                <a:latin typeface="Arial Nova Light"/>
                <a:ea typeface="Arial Nova Light"/>
                <a:cs typeface="Arial Nova Light"/>
                <a:sym typeface="Arial Nova Light"/>
              </a:defRPr>
            </a:pPr>
            <a:r>
              <a:rPr u="sng" dirty="0">
                <a:solidFill>
                  <a:schemeClr val="accent3"/>
                </a:solidFill>
                <a:uFill>
                  <a:solidFill>
                    <a:schemeClr val="accent3"/>
                  </a:solidFill>
                </a:uFill>
                <a:hlinkClick r:id="rId15"/>
              </a:rPr>
              <a:t>https://osha-safety-training.net/osha-slips-trips-falls-protect-employees/</a:t>
            </a:r>
          </a:p>
          <a:p>
            <a:pPr marL="457200" indent="-457200" algn="l">
              <a:buSzPct val="100000"/>
              <a:buAutoNum type="arabicPeriod"/>
              <a:defRPr sz="1800" b="0" i="0">
                <a:solidFill>
                  <a:srgbClr val="232323"/>
                </a:solidFill>
                <a:latin typeface="Arial Nova Light"/>
                <a:ea typeface="Arial Nova Light"/>
                <a:cs typeface="Arial Nova Light"/>
                <a:sym typeface="Arial Nova Light"/>
              </a:defRPr>
            </a:pPr>
            <a:r>
              <a:rPr dirty="0" err="1"/>
              <a:t>Gambatese</a:t>
            </a:r>
            <a:r>
              <a:rPr dirty="0"/>
              <a:t>, J.A., </a:t>
            </a:r>
            <a:r>
              <a:rPr dirty="0" err="1"/>
              <a:t>Behm</a:t>
            </a:r>
            <a:r>
              <a:rPr dirty="0"/>
              <a:t>, M. and Hinze, J.W. (2005) Viability of Designing for Construction Worker Safety. Journal of Construction Engineering and Management, 131, 1029-1036.https://doi.org/10.1061/(ASCE)0733-9364(2005)131:9(1029)</a:t>
            </a:r>
          </a:p>
        </p:txBody>
      </p:sp>
      <p:pic>
        <p:nvPicPr>
          <p:cNvPr id="149" name="Picture 11" descr="Picture 11"/>
          <p:cNvPicPr>
            <a:picLocks noChangeAspect="1"/>
          </p:cNvPicPr>
          <p:nvPr/>
        </p:nvPicPr>
        <p:blipFill>
          <a:blip r:embed="rId16"/>
          <a:stretch>
            <a:fillRect/>
          </a:stretch>
        </p:blipFill>
        <p:spPr>
          <a:xfrm>
            <a:off x="39308040" y="6001310"/>
            <a:ext cx="3897362" cy="5479617"/>
          </a:xfrm>
          <a:prstGeom prst="rect">
            <a:avLst/>
          </a:prstGeom>
          <a:ln w="12700">
            <a:miter lim="400000"/>
          </a:ln>
        </p:spPr>
      </p:pic>
      <p:sp>
        <p:nvSpPr>
          <p:cNvPr id="150" name="TextBox 16"/>
          <p:cNvSpPr txBox="1"/>
          <p:nvPr/>
        </p:nvSpPr>
        <p:spPr>
          <a:xfrm>
            <a:off x="39316059" y="11591859"/>
            <a:ext cx="3613785"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sz="1500" b="0" i="0">
                <a:solidFill>
                  <a:srgbClr val="000000"/>
                </a:solidFill>
                <a:latin typeface="Arial Nova Light"/>
                <a:ea typeface="Arial Nova Light"/>
                <a:cs typeface="Arial Nova Light"/>
                <a:sym typeface="Arial Nova Light"/>
              </a:defRPr>
            </a:lvl1pPr>
          </a:lstStyle>
          <a:p>
            <a:r>
              <a:t>Source:http://www.mnltap.umn.edu/publications/exchange/2018/December/personal/</a:t>
            </a:r>
          </a:p>
        </p:txBody>
      </p:sp>
      <p:sp>
        <p:nvSpPr>
          <p:cNvPr id="151" name="TextBox 20"/>
          <p:cNvSpPr txBox="1"/>
          <p:nvPr/>
        </p:nvSpPr>
        <p:spPr>
          <a:xfrm>
            <a:off x="43479721" y="6150197"/>
            <a:ext cx="6918961" cy="172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sz="3600" i="0">
                <a:solidFill>
                  <a:srgbClr val="000000"/>
                </a:solidFill>
                <a:latin typeface="Arial Nova Light"/>
                <a:ea typeface="Arial Nova Light"/>
                <a:cs typeface="Arial Nova Light"/>
                <a:sym typeface="Arial Nova Light"/>
              </a:defRPr>
            </a:lvl1pPr>
          </a:lstStyle>
          <a:p>
            <a:r>
              <a:t>Solutions to decrease accidents in off-site prefabricated construction</a:t>
            </a:r>
          </a:p>
        </p:txBody>
      </p:sp>
      <p:sp>
        <p:nvSpPr>
          <p:cNvPr id="152" name="Straight Connector 27"/>
          <p:cNvSpPr/>
          <p:nvPr/>
        </p:nvSpPr>
        <p:spPr>
          <a:xfrm>
            <a:off x="43604873" y="7386621"/>
            <a:ext cx="6400801" cy="1"/>
          </a:xfrm>
          <a:prstGeom prst="line">
            <a:avLst/>
          </a:prstGeom>
          <a:ln w="38100">
            <a:solidFill>
              <a:schemeClr val="accent1"/>
            </a:solidFill>
          </a:ln>
          <a:effectLst>
            <a:outerShdw blurRad="38100" dist="23000" dir="5400000" rotWithShape="0">
              <a:srgbClr val="000000">
                <a:alpha val="35000"/>
              </a:srgbClr>
            </a:outerShdw>
          </a:effectLst>
        </p:spPr>
        <p:txBody>
          <a:bodyPr lIns="45719" rIns="45719"/>
          <a:lstStyle/>
          <a:p>
            <a:endParaRPr/>
          </a:p>
        </p:txBody>
      </p:sp>
      <p:sp>
        <p:nvSpPr>
          <p:cNvPr id="153" name="TextBox 29"/>
          <p:cNvSpPr txBox="1"/>
          <p:nvPr/>
        </p:nvSpPr>
        <p:spPr>
          <a:xfrm>
            <a:off x="43555921" y="7798388"/>
            <a:ext cx="6766561" cy="446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Safety training for workers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Provide movable kiosks with PPE at workstations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Ensure tools are well-maintained</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Place safety posters in visible locations</a:t>
            </a:r>
          </a:p>
        </p:txBody>
      </p:sp>
      <p:sp>
        <p:nvSpPr>
          <p:cNvPr id="154" name="TextBox 32"/>
          <p:cNvSpPr txBox="1"/>
          <p:nvPr/>
        </p:nvSpPr>
        <p:spPr>
          <a:xfrm>
            <a:off x="43251121" y="11692532"/>
            <a:ext cx="7452361" cy="637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sz="3600" i="0">
                <a:solidFill>
                  <a:srgbClr val="000000"/>
                </a:solidFill>
                <a:latin typeface="Arial Nova Light"/>
                <a:ea typeface="Arial Nova Light"/>
                <a:cs typeface="Arial Nova Light"/>
                <a:sym typeface="Arial Nova Light"/>
              </a:defRPr>
            </a:lvl1pPr>
          </a:lstStyle>
          <a:p>
            <a:r>
              <a:t>Additional Safety Measures</a:t>
            </a:r>
          </a:p>
        </p:txBody>
      </p:sp>
      <p:sp>
        <p:nvSpPr>
          <p:cNvPr id="155" name="Straight Connector 36"/>
          <p:cNvSpPr/>
          <p:nvPr/>
        </p:nvSpPr>
        <p:spPr>
          <a:xfrm flipV="1">
            <a:off x="39854526" y="12438612"/>
            <a:ext cx="10123842" cy="25986"/>
          </a:xfrm>
          <a:prstGeom prst="line">
            <a:avLst/>
          </a:prstGeom>
          <a:ln w="38100">
            <a:solidFill>
              <a:schemeClr val="accent1"/>
            </a:solidFill>
          </a:ln>
          <a:effectLst>
            <a:outerShdw blurRad="38100" dist="23000" dir="5400000" rotWithShape="0">
              <a:srgbClr val="000000">
                <a:alpha val="35000"/>
              </a:srgbClr>
            </a:outerShdw>
          </a:effectLst>
        </p:spPr>
        <p:txBody>
          <a:bodyPr lIns="45719" rIns="45719"/>
          <a:lstStyle/>
          <a:p>
            <a:endParaRPr/>
          </a:p>
        </p:txBody>
      </p:sp>
      <p:sp>
        <p:nvSpPr>
          <p:cNvPr id="156" name="TextBox 44"/>
          <p:cNvSpPr txBox="1"/>
          <p:nvPr/>
        </p:nvSpPr>
        <p:spPr>
          <a:xfrm>
            <a:off x="39900246" y="12734825"/>
            <a:ext cx="10557110" cy="446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Need for specialized safety management</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Assist safety managers to understand safety risk factors and make prompt safety decisions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Predict probability of accidents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Develop strategy to reduce accidents </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Prioritize risk factors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Control unsafe conditions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Use of automated machinery </a:t>
            </a:r>
          </a:p>
        </p:txBody>
      </p:sp>
      <p:sp>
        <p:nvSpPr>
          <p:cNvPr id="157" name="Straight Connector 51"/>
          <p:cNvSpPr/>
          <p:nvPr/>
        </p:nvSpPr>
        <p:spPr>
          <a:xfrm flipH="1">
            <a:off x="39466266" y="18235798"/>
            <a:ext cx="10444734" cy="1"/>
          </a:xfrm>
          <a:prstGeom prst="line">
            <a:avLst/>
          </a:prstGeom>
          <a:ln w="38100">
            <a:solidFill>
              <a:schemeClr val="accent1"/>
            </a:solidFill>
          </a:ln>
          <a:effectLst>
            <a:outerShdw blurRad="38100" dist="23000" dir="5400000" rotWithShape="0">
              <a:srgbClr val="000000">
                <a:alpha val="35000"/>
              </a:srgbClr>
            </a:outerShdw>
          </a:effectLst>
        </p:spPr>
        <p:txBody>
          <a:bodyPr lIns="45719" rIns="45719"/>
          <a:lstStyle/>
          <a:p>
            <a:endParaRPr/>
          </a:p>
        </p:txBody>
      </p:sp>
      <p:sp>
        <p:nvSpPr>
          <p:cNvPr id="158" name="TextBox 53"/>
          <p:cNvSpPr txBox="1"/>
          <p:nvPr/>
        </p:nvSpPr>
        <p:spPr>
          <a:xfrm>
            <a:off x="45460921" y="18353396"/>
            <a:ext cx="4679009" cy="3914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3600" b="0" i="0">
                <a:solidFill>
                  <a:srgbClr val="000000"/>
                </a:solidFill>
                <a:latin typeface="Arial Nova Light"/>
                <a:ea typeface="Arial Nova Light"/>
                <a:cs typeface="Arial Nova Light"/>
                <a:sym typeface="Arial Nova Light"/>
              </a:defRPr>
            </a:pPr>
            <a:r>
              <a:t>  </a:t>
            </a:r>
            <a:r>
              <a:rPr b="1"/>
              <a:t>Eliminates: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Fall risks working at elevated heights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Exposure to airborne particulates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t>Strenuous repetitive motions</a:t>
            </a:r>
          </a:p>
        </p:txBody>
      </p:sp>
      <p:sp>
        <p:nvSpPr>
          <p:cNvPr id="159" name="TextBox 59"/>
          <p:cNvSpPr txBox="1"/>
          <p:nvPr/>
        </p:nvSpPr>
        <p:spPr>
          <a:xfrm>
            <a:off x="2187453" y="10445597"/>
            <a:ext cx="608668"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b="0" i="0">
                <a:solidFill>
                  <a:srgbClr val="000000"/>
                </a:solidFill>
              </a:defRPr>
            </a:lvl1pPr>
          </a:lstStyle>
          <a:p>
            <a:r>
              <a:t>3 </a:t>
            </a:r>
          </a:p>
        </p:txBody>
      </p:sp>
      <p:sp>
        <p:nvSpPr>
          <p:cNvPr id="160" name="TextBox 62"/>
          <p:cNvSpPr txBox="1"/>
          <p:nvPr/>
        </p:nvSpPr>
        <p:spPr>
          <a:xfrm>
            <a:off x="39511988" y="17354269"/>
            <a:ext cx="11244755" cy="637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i="0">
                <a:solidFill>
                  <a:srgbClr val="000000"/>
                </a:solidFill>
                <a:latin typeface="Arial Nova Light"/>
                <a:ea typeface="Arial Nova Light"/>
                <a:cs typeface="Arial Nova Light"/>
                <a:sym typeface="Arial Nova Light"/>
              </a:defRPr>
            </a:lvl1pPr>
          </a:lstStyle>
          <a:p>
            <a:r>
              <a:t>Canvas Robotic Drywall Finishing Tool </a:t>
            </a:r>
          </a:p>
        </p:txBody>
      </p:sp>
      <p:sp>
        <p:nvSpPr>
          <p:cNvPr id="161" name="Rectangle 70"/>
          <p:cNvSpPr/>
          <p:nvPr/>
        </p:nvSpPr>
        <p:spPr>
          <a:xfrm>
            <a:off x="25884131" y="4921874"/>
            <a:ext cx="12893104" cy="27620380"/>
          </a:xfrm>
          <a:prstGeom prst="rect">
            <a:avLst/>
          </a:prstGeom>
          <a:ln>
            <a:solidFill>
              <a:srgbClr val="002060"/>
            </a:solidFill>
          </a:ln>
        </p:spPr>
        <p:txBody>
          <a:bodyPr lIns="45719" rIns="45719"/>
          <a:lstStyle/>
          <a:p>
            <a:endParaRPr/>
          </a:p>
        </p:txBody>
      </p:sp>
      <p:sp>
        <p:nvSpPr>
          <p:cNvPr id="162" name="TextBox 72"/>
          <p:cNvSpPr txBox="1"/>
          <p:nvPr/>
        </p:nvSpPr>
        <p:spPr>
          <a:xfrm>
            <a:off x="26077214" y="32051780"/>
            <a:ext cx="12169380"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sz="1800" b="0" i="0">
                <a:solidFill>
                  <a:srgbClr val="000000"/>
                </a:solidFill>
                <a:latin typeface="Arial Nova Light"/>
                <a:ea typeface="Arial Nova Light"/>
                <a:cs typeface="Arial Nova Light"/>
                <a:sym typeface="Arial Nova Light"/>
              </a:defRPr>
            </a:lvl1pPr>
          </a:lstStyle>
          <a:p>
            <a:r>
              <a:t>Source: Photos by NREL staff, Dr. Naveen Kumar Muthumanickam and Shanti Pless</a:t>
            </a:r>
          </a:p>
        </p:txBody>
      </p:sp>
      <p:sp>
        <p:nvSpPr>
          <p:cNvPr id="163" name="TextBox 73"/>
          <p:cNvSpPr txBox="1"/>
          <p:nvPr/>
        </p:nvSpPr>
        <p:spPr>
          <a:xfrm>
            <a:off x="13833288" y="12151342"/>
            <a:ext cx="11354790"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sz="1800" b="0" i="0">
                <a:solidFill>
                  <a:srgbClr val="000000"/>
                </a:solidFill>
                <a:latin typeface="Arial Nova Light"/>
                <a:ea typeface="Arial Nova Light"/>
                <a:cs typeface="Arial Nova Light"/>
                <a:sym typeface="Arial Nova Light"/>
              </a:defRPr>
            </a:lvl1pPr>
          </a:lstStyle>
          <a:p>
            <a:r>
              <a:t>Source: Images by NREL staff, Dr. Naveen Kumar Muthumanickam and Shanti Pless</a:t>
            </a:r>
          </a:p>
        </p:txBody>
      </p:sp>
      <p:sp>
        <p:nvSpPr>
          <p:cNvPr id="164" name="TextBox 75"/>
          <p:cNvSpPr txBox="1"/>
          <p:nvPr/>
        </p:nvSpPr>
        <p:spPr>
          <a:xfrm>
            <a:off x="13990528" y="22763706"/>
            <a:ext cx="11231093" cy="2821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3600" b="0" i="0">
                <a:solidFill>
                  <a:srgbClr val="000000"/>
                </a:solidFill>
                <a:latin typeface="Arial Nova Light"/>
                <a:ea typeface="Arial Nova Light"/>
                <a:cs typeface="Arial Nova Light"/>
                <a:sym typeface="Arial Nova Light"/>
              </a:defRPr>
            </a:pPr>
            <a:r>
              <a:t>Cuts down on waste from construction process by making better use of materials</a:t>
            </a:r>
          </a:p>
          <a:p>
            <a:pPr marL="1028700" lvl="1" indent="-571500" algn="l">
              <a:buSzPct val="100000"/>
              <a:buFont typeface="Arial"/>
              <a:buChar char="•"/>
              <a:defRPr sz="3600" b="0" i="0">
                <a:solidFill>
                  <a:srgbClr val="000000"/>
                </a:solidFill>
                <a:latin typeface="Arial Nova Light"/>
                <a:ea typeface="Arial Nova Light"/>
                <a:cs typeface="Arial Nova Light"/>
                <a:sym typeface="Arial Nova Light"/>
              </a:defRPr>
            </a:pPr>
            <a:r>
              <a:t>Buy material at exact lengths, avoid overbuying</a:t>
            </a:r>
          </a:p>
          <a:p>
            <a:pPr marL="1028700" lvl="1" indent="-571500" algn="l">
              <a:buSzPct val="100000"/>
              <a:buFont typeface="Arial"/>
              <a:buChar char="•"/>
              <a:defRPr sz="3600" b="0" i="0">
                <a:solidFill>
                  <a:srgbClr val="000000"/>
                </a:solidFill>
                <a:latin typeface="Arial Nova Light"/>
                <a:ea typeface="Arial Nova Light"/>
                <a:cs typeface="Arial Nova Light"/>
                <a:sym typeface="Arial Nova Light"/>
              </a:defRPr>
            </a:pPr>
            <a:r>
              <a:t>Decrease vehicular transportation to and from construction site</a:t>
            </a:r>
          </a:p>
        </p:txBody>
      </p:sp>
      <p:pic>
        <p:nvPicPr>
          <p:cNvPr id="165" name="Picture 80" descr="Picture 80"/>
          <p:cNvPicPr>
            <a:picLocks noChangeAspect="1"/>
          </p:cNvPicPr>
          <p:nvPr/>
        </p:nvPicPr>
        <p:blipFill>
          <a:blip r:embed="rId17"/>
          <a:stretch>
            <a:fillRect/>
          </a:stretch>
        </p:blipFill>
        <p:spPr>
          <a:xfrm>
            <a:off x="935814" y="26361519"/>
            <a:ext cx="5686747" cy="8878260"/>
          </a:xfrm>
          <a:prstGeom prst="rect">
            <a:avLst/>
          </a:prstGeom>
          <a:ln w="12700">
            <a:miter lim="400000"/>
          </a:ln>
        </p:spPr>
      </p:pic>
      <p:sp>
        <p:nvSpPr>
          <p:cNvPr id="166" name="TextBox 82"/>
          <p:cNvSpPr txBox="1"/>
          <p:nvPr/>
        </p:nvSpPr>
        <p:spPr>
          <a:xfrm>
            <a:off x="7378103" y="28151475"/>
            <a:ext cx="5498162" cy="5552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42950" indent="-742950" algn="l">
              <a:buSzPct val="100000"/>
              <a:buAutoNum type="arabicPeriod"/>
              <a:defRPr sz="3600" b="0" i="0">
                <a:solidFill>
                  <a:srgbClr val="000000"/>
                </a:solidFill>
                <a:latin typeface="Arial Nova Light"/>
                <a:ea typeface="Arial Nova Light"/>
                <a:cs typeface="Arial Nova Light"/>
                <a:sym typeface="Arial Nova Light"/>
              </a:defRPr>
            </a:pPr>
            <a:r>
              <a:t>Metal framing</a:t>
            </a:r>
          </a:p>
          <a:p>
            <a:pPr marL="742950" indent="-742950" algn="l">
              <a:buSzPct val="100000"/>
              <a:buAutoNum type="arabicPeriod"/>
              <a:defRPr sz="3600" b="0" i="0">
                <a:solidFill>
                  <a:srgbClr val="000000"/>
                </a:solidFill>
                <a:latin typeface="Arial Nova Light"/>
                <a:ea typeface="Arial Nova Light"/>
                <a:cs typeface="Arial Nova Light"/>
                <a:sym typeface="Arial Nova Light"/>
              </a:defRPr>
            </a:pPr>
            <a:r>
              <a:t>Substrate</a:t>
            </a:r>
          </a:p>
          <a:p>
            <a:pPr marL="742950" indent="-742950" algn="l">
              <a:buSzPct val="100000"/>
              <a:buAutoNum type="arabicPeriod"/>
              <a:defRPr sz="3600" b="0" i="0">
                <a:solidFill>
                  <a:srgbClr val="000000"/>
                </a:solidFill>
                <a:latin typeface="Arial Nova Light"/>
                <a:ea typeface="Arial Nova Light"/>
                <a:cs typeface="Arial Nova Light"/>
                <a:sym typeface="Arial Nova Light"/>
              </a:defRPr>
            </a:pPr>
            <a:r>
              <a:t>Wall proofing</a:t>
            </a:r>
          </a:p>
          <a:p>
            <a:pPr marL="742950" indent="-742950" algn="l">
              <a:buSzPct val="100000"/>
              <a:buAutoNum type="arabicPeriod"/>
              <a:defRPr sz="3600" b="0" i="0">
                <a:solidFill>
                  <a:srgbClr val="000000"/>
                </a:solidFill>
                <a:latin typeface="Arial Nova Light"/>
                <a:ea typeface="Arial Nova Light"/>
                <a:cs typeface="Arial Nova Light"/>
                <a:sym typeface="Arial Nova Light"/>
              </a:defRPr>
            </a:pPr>
            <a:r>
              <a:t>Adhesive</a:t>
            </a:r>
          </a:p>
          <a:p>
            <a:pPr marL="742950" indent="-742950" algn="l">
              <a:buSzPct val="100000"/>
              <a:buAutoNum type="arabicPeriod"/>
              <a:defRPr sz="3600" b="0" i="0">
                <a:solidFill>
                  <a:srgbClr val="000000"/>
                </a:solidFill>
                <a:latin typeface="Arial Nova Light"/>
                <a:ea typeface="Arial Nova Light"/>
                <a:cs typeface="Arial Nova Light"/>
                <a:sym typeface="Arial Nova Light"/>
              </a:defRPr>
            </a:pPr>
            <a:r>
              <a:t>Foam insulation</a:t>
            </a:r>
          </a:p>
          <a:p>
            <a:pPr marL="742950" indent="-742950" algn="l">
              <a:buSzPct val="100000"/>
              <a:buAutoNum type="arabicPeriod"/>
              <a:defRPr sz="3600" b="0" i="0">
                <a:solidFill>
                  <a:srgbClr val="000000"/>
                </a:solidFill>
                <a:latin typeface="Arial Nova Light"/>
                <a:ea typeface="Arial Nova Light"/>
                <a:cs typeface="Arial Nova Light"/>
                <a:sym typeface="Arial Nova Light"/>
              </a:defRPr>
            </a:pPr>
            <a:r>
              <a:t>Mesh</a:t>
            </a:r>
          </a:p>
          <a:p>
            <a:pPr marL="742950" indent="-742950" algn="l">
              <a:buSzPct val="100000"/>
              <a:buAutoNum type="arabicPeriod"/>
              <a:defRPr sz="3600" b="0" i="0">
                <a:solidFill>
                  <a:srgbClr val="000000"/>
                </a:solidFill>
                <a:latin typeface="Arial Nova Light"/>
                <a:ea typeface="Arial Nova Light"/>
                <a:cs typeface="Arial Nova Light"/>
                <a:sym typeface="Arial Nova Light"/>
              </a:defRPr>
            </a:pPr>
            <a:r>
              <a:t>Base coat</a:t>
            </a:r>
          </a:p>
          <a:p>
            <a:pPr marL="742950" indent="-742950" algn="l">
              <a:buSzPct val="100000"/>
              <a:buAutoNum type="arabicPeriod"/>
              <a:defRPr sz="3600" b="0" i="0">
                <a:solidFill>
                  <a:srgbClr val="000000"/>
                </a:solidFill>
                <a:latin typeface="Arial Nova Light"/>
                <a:ea typeface="Arial Nova Light"/>
                <a:cs typeface="Arial Nova Light"/>
                <a:sym typeface="Arial Nova Light"/>
              </a:defRPr>
            </a:pPr>
            <a:r>
              <a:t>Primer</a:t>
            </a:r>
          </a:p>
          <a:p>
            <a:pPr marL="742950" indent="-742950" algn="l">
              <a:buSzPct val="100000"/>
              <a:buAutoNum type="arabicPeriod"/>
              <a:defRPr sz="3600" b="0" i="0">
                <a:solidFill>
                  <a:srgbClr val="000000"/>
                </a:solidFill>
                <a:latin typeface="Arial Nova Light"/>
                <a:ea typeface="Arial Nova Light"/>
                <a:cs typeface="Arial Nova Light"/>
                <a:sym typeface="Arial Nova Light"/>
              </a:defRPr>
            </a:pPr>
            <a:r>
              <a:t>Finished texture</a:t>
            </a:r>
          </a:p>
          <a:p>
            <a:pPr marL="742950" indent="-742950" algn="l">
              <a:buSzPct val="100000"/>
              <a:buAutoNum type="arabicPeriod"/>
              <a:defRPr sz="3600" b="0" i="0">
                <a:solidFill>
                  <a:srgbClr val="000000"/>
                </a:solidFill>
                <a:latin typeface="Arial Nova Light"/>
                <a:ea typeface="Arial Nova Light"/>
                <a:cs typeface="Arial Nova Light"/>
                <a:sym typeface="Arial Nova Light"/>
              </a:defRPr>
            </a:pPr>
            <a:r>
              <a:t>Water proofing</a:t>
            </a:r>
          </a:p>
        </p:txBody>
      </p:sp>
      <p:sp>
        <p:nvSpPr>
          <p:cNvPr id="167" name="TextBox 83"/>
          <p:cNvSpPr txBox="1"/>
          <p:nvPr/>
        </p:nvSpPr>
        <p:spPr>
          <a:xfrm>
            <a:off x="7250795" y="26404031"/>
            <a:ext cx="5061645" cy="192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sz="4000" i="0">
                <a:solidFill>
                  <a:srgbClr val="000000"/>
                </a:solidFill>
                <a:latin typeface="Arial Nova Light"/>
                <a:ea typeface="Arial Nova Light"/>
                <a:cs typeface="Arial Nova Light"/>
                <a:sym typeface="Arial Nova Light"/>
              </a:defRPr>
            </a:lvl1pPr>
          </a:lstStyle>
          <a:p>
            <a:r>
              <a:t>Exterior Insulation and Finish System (EIFS)</a:t>
            </a:r>
          </a:p>
        </p:txBody>
      </p:sp>
      <p:sp>
        <p:nvSpPr>
          <p:cNvPr id="168" name="TextBox 84"/>
          <p:cNvSpPr txBox="1"/>
          <p:nvPr/>
        </p:nvSpPr>
        <p:spPr>
          <a:xfrm>
            <a:off x="974350" y="35312610"/>
            <a:ext cx="8758534"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sz="1800" b="0" i="0">
                <a:solidFill>
                  <a:srgbClr val="000000"/>
                </a:solidFill>
                <a:latin typeface="Arial Nova Light"/>
                <a:ea typeface="Arial Nova Light"/>
                <a:cs typeface="Arial Nova Light"/>
                <a:sym typeface="Arial Nova Light"/>
              </a:defRPr>
            </a:lvl1pPr>
          </a:lstStyle>
          <a:p>
            <a:r>
              <a:t>Source: https://www.stocorp.com/prefabricated-wall-panels/</a:t>
            </a:r>
          </a:p>
        </p:txBody>
      </p:sp>
      <p:sp>
        <p:nvSpPr>
          <p:cNvPr id="169" name="TextBox 87"/>
          <p:cNvSpPr txBox="1"/>
          <p:nvPr/>
        </p:nvSpPr>
        <p:spPr>
          <a:xfrm>
            <a:off x="14053799" y="18824936"/>
            <a:ext cx="10866681" cy="3914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71500" indent="-571500" algn="l">
              <a:buSzPct val="100000"/>
              <a:buFont typeface="Arial"/>
              <a:buChar char="•"/>
              <a:defRPr sz="3600" b="0" i="0">
                <a:solidFill>
                  <a:srgbClr val="000000"/>
                </a:solidFill>
                <a:latin typeface="Arial Nova Light"/>
                <a:ea typeface="Arial Nova Light"/>
                <a:cs typeface="Arial Nova Light"/>
                <a:sym typeface="Arial Nova Light"/>
              </a:defRPr>
            </a:pPr>
            <a:r>
              <a:t>Reduced construction time</a:t>
            </a:r>
          </a:p>
          <a:p>
            <a:pPr marL="571500" indent="-571500" algn="l">
              <a:buSzPct val="100000"/>
              <a:buFont typeface="Arial"/>
              <a:buChar char="•"/>
              <a:defRPr sz="3600" b="0" i="0">
                <a:solidFill>
                  <a:srgbClr val="000000"/>
                </a:solidFill>
                <a:latin typeface="Arial Nova Light"/>
                <a:ea typeface="Arial Nova Light"/>
                <a:cs typeface="Arial Nova Light"/>
                <a:sym typeface="Arial Nova Light"/>
              </a:defRPr>
            </a:pPr>
            <a:r>
              <a:t>Higher quality control</a:t>
            </a:r>
          </a:p>
          <a:p>
            <a:pPr marL="571500" indent="-571500" algn="l">
              <a:buSzPct val="100000"/>
              <a:buFont typeface="Arial"/>
              <a:buChar char="•"/>
              <a:defRPr sz="3600" b="0" i="0">
                <a:solidFill>
                  <a:srgbClr val="000000"/>
                </a:solidFill>
                <a:latin typeface="Arial Nova Light"/>
                <a:ea typeface="Arial Nova Light"/>
                <a:cs typeface="Arial Nova Light"/>
                <a:sym typeface="Arial Nova Light"/>
              </a:defRPr>
            </a:pPr>
            <a:r>
              <a:t>Cost savings</a:t>
            </a:r>
          </a:p>
          <a:p>
            <a:pPr marL="1028700" lvl="1" indent="-571500" algn="l">
              <a:buSzPct val="100000"/>
              <a:buChar char="➢"/>
              <a:defRPr sz="3600" b="0" i="0">
                <a:solidFill>
                  <a:srgbClr val="000000"/>
                </a:solidFill>
                <a:latin typeface="Arial Nova Light"/>
                <a:ea typeface="Arial Nova Light"/>
                <a:cs typeface="Arial Nova Light"/>
                <a:sym typeface="Arial Nova Light"/>
              </a:defRPr>
            </a:pPr>
            <a:r>
              <a:t>Smaller, lighter install equipment and machinery</a:t>
            </a:r>
          </a:p>
          <a:p>
            <a:pPr marL="1028700" lvl="1" indent="-571500" algn="l">
              <a:buSzPct val="100000"/>
              <a:buChar char="➢"/>
              <a:defRPr sz="3600" b="0" i="0">
                <a:solidFill>
                  <a:srgbClr val="000000"/>
                </a:solidFill>
                <a:latin typeface="Arial Nova Light"/>
                <a:ea typeface="Arial Nova Light"/>
                <a:cs typeface="Arial Nova Light"/>
                <a:sym typeface="Arial Nova Light"/>
              </a:defRPr>
            </a:pPr>
            <a:r>
              <a:t>Insulation technology – effective moisture barrier</a:t>
            </a:r>
          </a:p>
        </p:txBody>
      </p:sp>
      <p:sp>
        <p:nvSpPr>
          <p:cNvPr id="170" name="TextBox 2"/>
          <p:cNvSpPr txBox="1"/>
          <p:nvPr/>
        </p:nvSpPr>
        <p:spPr>
          <a:xfrm>
            <a:off x="23753906" y="17795690"/>
            <a:ext cx="365761"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b="0" i="0">
                <a:solidFill>
                  <a:srgbClr val="000000"/>
                </a:solidFill>
                <a:latin typeface="Arial Nova Light"/>
                <a:ea typeface="Arial Nova Light"/>
                <a:cs typeface="Arial Nova Light"/>
                <a:sym typeface="Arial Nova Light"/>
              </a:defRPr>
            </a:lvl1pPr>
          </a:lstStyle>
          <a:p>
            <a:r>
              <a:t>4</a:t>
            </a:r>
          </a:p>
        </p:txBody>
      </p:sp>
      <p:sp>
        <p:nvSpPr>
          <p:cNvPr id="171" name="TextBox 5"/>
          <p:cNvSpPr txBox="1"/>
          <p:nvPr/>
        </p:nvSpPr>
        <p:spPr>
          <a:xfrm>
            <a:off x="22283993" y="21788519"/>
            <a:ext cx="563979"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0" i="0">
                <a:solidFill>
                  <a:srgbClr val="000000"/>
                </a:solidFill>
                <a:latin typeface="Arial Nova Light"/>
                <a:ea typeface="Arial Nova Light"/>
                <a:cs typeface="Arial Nova Light"/>
                <a:sym typeface="Arial Nova Light"/>
              </a:defRPr>
            </a:lvl1pPr>
          </a:lstStyle>
          <a:p>
            <a:r>
              <a:t>5</a:t>
            </a:r>
          </a:p>
        </p:txBody>
      </p:sp>
      <p:sp>
        <p:nvSpPr>
          <p:cNvPr id="172" name="TextBox 7"/>
          <p:cNvSpPr txBox="1"/>
          <p:nvPr/>
        </p:nvSpPr>
        <p:spPr>
          <a:xfrm>
            <a:off x="14171290" y="26779366"/>
            <a:ext cx="11244948" cy="9921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rPr dirty="0"/>
              <a:t>Highly skilled tradesmen</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rPr dirty="0"/>
              <a:t>Fewer workers leads to decreased accidents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rPr dirty="0"/>
              <a:t>Easy access to wear appropriate safety equipment</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rPr dirty="0"/>
              <a:t>Provide high-quality, well-maintained tools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rPr dirty="0"/>
              <a:t>Avoid injuries due to heavy lifting</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rPr dirty="0"/>
              <a:t>No scaffolding needed in a factory</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rPr dirty="0"/>
              <a:t>Work is elevated to optimal working height – avoids injuries or mistakes caused by kneeling or bending</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rPr dirty="0"/>
              <a:t>Fixed, directional task lighting eliminates shadows and maintain precise tolerances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rPr dirty="0"/>
              <a:t>Work takes place in a fully enclosed, well lit, weather protected factory</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rPr dirty="0"/>
              <a:t>Work in progress moves from one station to next via roller conveyors</a:t>
            </a:r>
          </a:p>
          <a:p>
            <a:pPr marL="342900" indent="-342900" algn="l">
              <a:buSzPct val="100000"/>
              <a:buFont typeface="Arial"/>
              <a:buChar char="•"/>
              <a:defRPr sz="3600" b="0" i="0">
                <a:solidFill>
                  <a:srgbClr val="000000"/>
                </a:solidFill>
                <a:latin typeface="Arial Nova Light"/>
                <a:ea typeface="Arial Nova Light"/>
                <a:cs typeface="Arial Nova Light"/>
                <a:sym typeface="Arial Nova Light"/>
              </a:defRPr>
            </a:pPr>
            <a:r>
              <a:rPr dirty="0"/>
              <a:t>Automation of assembly line </a:t>
            </a:r>
          </a:p>
          <a:p>
            <a:pPr marL="1028700" lvl="1" indent="-571500" algn="l">
              <a:buSzPct val="100000"/>
              <a:buChar char="➢"/>
              <a:defRPr sz="3600" b="0" i="0">
                <a:solidFill>
                  <a:srgbClr val="000000"/>
                </a:solidFill>
                <a:latin typeface="Arial Nova Light"/>
                <a:ea typeface="Arial Nova Light"/>
                <a:cs typeface="Arial Nova Light"/>
                <a:sym typeface="Arial Nova Light"/>
              </a:defRPr>
            </a:pPr>
            <a:r>
              <a:rPr dirty="0"/>
              <a:t>Improved working conditions</a:t>
            </a:r>
          </a:p>
          <a:p>
            <a:pPr marL="1028700" lvl="1" indent="-571500" algn="l">
              <a:buSzPct val="100000"/>
              <a:buChar char="➢"/>
              <a:defRPr sz="3600" b="0" i="0">
                <a:solidFill>
                  <a:srgbClr val="000000"/>
                </a:solidFill>
                <a:latin typeface="Arial Nova Light"/>
                <a:ea typeface="Arial Nova Light"/>
                <a:cs typeface="Arial Nova Light"/>
                <a:sym typeface="Arial Nova Light"/>
              </a:defRPr>
            </a:pPr>
            <a:r>
              <a:rPr dirty="0"/>
              <a:t>Improved productivity and safety performance</a:t>
            </a:r>
          </a:p>
        </p:txBody>
      </p:sp>
      <p:sp>
        <p:nvSpPr>
          <p:cNvPr id="173" name="TextBox 13"/>
          <p:cNvSpPr txBox="1"/>
          <p:nvPr/>
        </p:nvSpPr>
        <p:spPr>
          <a:xfrm>
            <a:off x="22611701" y="25699218"/>
            <a:ext cx="382962"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0" i="0">
                <a:solidFill>
                  <a:srgbClr val="000000"/>
                </a:solidFill>
                <a:latin typeface="Arial Nova Light"/>
                <a:ea typeface="Arial Nova Light"/>
                <a:cs typeface="Arial Nova Light"/>
                <a:sym typeface="Arial Nova Light"/>
              </a:defRPr>
            </a:lvl1pPr>
          </a:lstStyle>
          <a:p>
            <a:r>
              <a:t>6</a:t>
            </a:r>
          </a:p>
        </p:txBody>
      </p:sp>
      <p:sp>
        <p:nvSpPr>
          <p:cNvPr id="174" name="TextBox 14"/>
          <p:cNvSpPr txBox="1"/>
          <p:nvPr/>
        </p:nvSpPr>
        <p:spPr>
          <a:xfrm>
            <a:off x="20029597" y="34466950"/>
            <a:ext cx="554696"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b="0" i="0">
                <a:solidFill>
                  <a:srgbClr val="000000"/>
                </a:solidFill>
                <a:latin typeface="Arial Nova Light"/>
                <a:ea typeface="Arial Nova Light"/>
                <a:cs typeface="Arial Nova Light"/>
                <a:sym typeface="Arial Nova Light"/>
              </a:defRPr>
            </a:lvl1pPr>
          </a:lstStyle>
          <a:p>
            <a:r>
              <a:t>7</a:t>
            </a:r>
          </a:p>
        </p:txBody>
      </p:sp>
      <p:sp>
        <p:nvSpPr>
          <p:cNvPr id="175" name="TextBox 17"/>
          <p:cNvSpPr txBox="1"/>
          <p:nvPr/>
        </p:nvSpPr>
        <p:spPr>
          <a:xfrm>
            <a:off x="26052276" y="23566530"/>
            <a:ext cx="12835511" cy="92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a:defRPr sz="1800" b="0" i="0">
                <a:solidFill>
                  <a:srgbClr val="000000"/>
                </a:solidFill>
                <a:latin typeface="Arial Nova Light"/>
                <a:ea typeface="Arial Nova Light"/>
                <a:cs typeface="Arial Nova Light"/>
                <a:sym typeface="Arial Nova Light"/>
              </a:defRPr>
            </a:lvl1pPr>
          </a:lstStyle>
          <a:p>
            <a:r>
              <a:t>Source: Gilsu, Jeong, et al. (2022) Analysis of safety risk factors of modular construction to identify accident trends, Journal of Asian Architecture and Building Engineering, 21:3, 1040-1052. https://www.tandfonline.com/doi/full/10.1080/13467581.2021.1877141</a:t>
            </a:r>
          </a:p>
        </p:txBody>
      </p:sp>
      <p:sp>
        <p:nvSpPr>
          <p:cNvPr id="176" name="TextBox 23"/>
          <p:cNvSpPr txBox="1"/>
          <p:nvPr/>
        </p:nvSpPr>
        <p:spPr>
          <a:xfrm>
            <a:off x="49926568" y="6629044"/>
            <a:ext cx="441961"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0" i="0">
                <a:solidFill>
                  <a:srgbClr val="000000"/>
                </a:solidFill>
                <a:latin typeface="Arial Nova Light"/>
                <a:ea typeface="Arial Nova Light"/>
                <a:cs typeface="Arial Nova Light"/>
                <a:sym typeface="Arial Nova Light"/>
              </a:defRPr>
            </a:lvl1pPr>
          </a:lstStyle>
          <a:p>
            <a:r>
              <a:t>8</a:t>
            </a:r>
          </a:p>
        </p:txBody>
      </p:sp>
      <p:sp>
        <p:nvSpPr>
          <p:cNvPr id="177" name="TextBox 30"/>
          <p:cNvSpPr txBox="1"/>
          <p:nvPr/>
        </p:nvSpPr>
        <p:spPr>
          <a:xfrm>
            <a:off x="43650594" y="26634147"/>
            <a:ext cx="230117"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0" i="0">
                <a:solidFill>
                  <a:srgbClr val="000000"/>
                </a:solidFill>
                <a:latin typeface="Arial Nova Light"/>
                <a:ea typeface="Arial Nova Light"/>
                <a:cs typeface="Arial Nova Light"/>
                <a:sym typeface="Arial Nova Light"/>
              </a:defRPr>
            </a:lvl1pPr>
          </a:lstStyle>
          <a:p>
            <a:r>
              <a:t>9</a:t>
            </a:r>
          </a:p>
        </p:txBody>
      </p:sp>
      <p:pic>
        <p:nvPicPr>
          <p:cNvPr id="178" name="Picture 34" descr="Picture 34"/>
          <p:cNvPicPr>
            <a:picLocks noChangeAspect="1"/>
          </p:cNvPicPr>
          <p:nvPr/>
        </p:nvPicPr>
        <p:blipFill>
          <a:blip r:embed="rId18"/>
          <a:stretch>
            <a:fillRect/>
          </a:stretch>
        </p:blipFill>
        <p:spPr>
          <a:xfrm>
            <a:off x="3015730" y="16535923"/>
            <a:ext cx="7600951" cy="6715126"/>
          </a:xfrm>
          <a:prstGeom prst="rect">
            <a:avLst/>
          </a:prstGeom>
          <a:ln w="12700">
            <a:miter lim="400000"/>
          </a:ln>
        </p:spPr>
      </p:pic>
      <p:pic>
        <p:nvPicPr>
          <p:cNvPr id="179" name="Picture 49" descr="Picture 49"/>
          <p:cNvPicPr>
            <a:picLocks noChangeAspect="1"/>
          </p:cNvPicPr>
          <p:nvPr/>
        </p:nvPicPr>
        <p:blipFill>
          <a:blip r:embed="rId19"/>
          <a:stretch>
            <a:fillRect/>
          </a:stretch>
        </p:blipFill>
        <p:spPr>
          <a:xfrm>
            <a:off x="13708958" y="6789018"/>
            <a:ext cx="6159118" cy="3725516"/>
          </a:xfrm>
          <a:prstGeom prst="rect">
            <a:avLst/>
          </a:prstGeom>
          <a:ln w="12700">
            <a:miter lim="400000"/>
          </a:ln>
        </p:spPr>
      </p:pic>
      <p:pic>
        <p:nvPicPr>
          <p:cNvPr id="180" name="Picture 56" descr="Picture 56"/>
          <p:cNvPicPr>
            <a:picLocks noChangeAspect="1"/>
          </p:cNvPicPr>
          <p:nvPr/>
        </p:nvPicPr>
        <p:blipFill>
          <a:blip r:embed="rId20"/>
          <a:stretch>
            <a:fillRect/>
          </a:stretch>
        </p:blipFill>
        <p:spPr>
          <a:xfrm>
            <a:off x="19983877" y="6928929"/>
            <a:ext cx="5494795" cy="3693051"/>
          </a:xfrm>
          <a:prstGeom prst="rect">
            <a:avLst/>
          </a:prstGeom>
          <a:ln w="12700">
            <a:miter lim="400000"/>
          </a:ln>
        </p:spPr>
      </p:pic>
      <p:sp>
        <p:nvSpPr>
          <p:cNvPr id="181" name="TextBox 63"/>
          <p:cNvSpPr txBox="1"/>
          <p:nvPr/>
        </p:nvSpPr>
        <p:spPr>
          <a:xfrm>
            <a:off x="14114789" y="10774797"/>
            <a:ext cx="5479211" cy="955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b="0" i="0">
                <a:solidFill>
                  <a:srgbClr val="000000"/>
                </a:solidFill>
                <a:latin typeface="Arial Nova Light"/>
                <a:ea typeface="Arial Nova Light"/>
                <a:cs typeface="Arial Nova Light"/>
                <a:sym typeface="Arial Nova Light"/>
              </a:defRPr>
            </a:pPr>
            <a:r>
              <a:t>Factory workflow layout</a:t>
            </a:r>
          </a:p>
          <a:p>
            <a:pPr algn="l">
              <a:defRPr sz="2800" b="0" i="0">
                <a:solidFill>
                  <a:srgbClr val="000000"/>
                </a:solidFill>
                <a:latin typeface="Arial Nova Light"/>
                <a:ea typeface="Arial Nova Light"/>
                <a:cs typeface="Arial Nova Light"/>
                <a:sym typeface="Arial Nova Light"/>
              </a:defRPr>
            </a:pPr>
            <a:r>
              <a:t>(Vermont factory)</a:t>
            </a:r>
          </a:p>
        </p:txBody>
      </p:sp>
      <p:sp>
        <p:nvSpPr>
          <p:cNvPr id="182" name="TextBox 64"/>
          <p:cNvSpPr txBox="1"/>
          <p:nvPr/>
        </p:nvSpPr>
        <p:spPr>
          <a:xfrm>
            <a:off x="20220074" y="10769469"/>
            <a:ext cx="4795300" cy="955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b="0" i="0">
                <a:solidFill>
                  <a:srgbClr val="000000"/>
                </a:solidFill>
                <a:latin typeface="Arial Nova Light"/>
                <a:ea typeface="Arial Nova Light"/>
                <a:cs typeface="Arial Nova Light"/>
                <a:sym typeface="Arial Nova Light"/>
              </a:defRPr>
            </a:pPr>
            <a:r>
              <a:rPr dirty="0"/>
              <a:t>Factory layout plans</a:t>
            </a:r>
          </a:p>
          <a:p>
            <a:pPr algn="l">
              <a:defRPr sz="2800" b="0" i="0">
                <a:solidFill>
                  <a:srgbClr val="000000"/>
                </a:solidFill>
                <a:latin typeface="Arial Nova Light"/>
                <a:ea typeface="Arial Nova Light"/>
                <a:cs typeface="Arial Nova Light"/>
                <a:sym typeface="Arial Nova Light"/>
              </a:defRPr>
            </a:pPr>
            <a:r>
              <a:rPr dirty="0"/>
              <a:t>(North Carolina factory)</a:t>
            </a:r>
          </a:p>
        </p:txBody>
      </p:sp>
      <p:pic>
        <p:nvPicPr>
          <p:cNvPr id="183" name="Picture 35" descr="Picture 35"/>
          <p:cNvPicPr>
            <a:picLocks noChangeAspect="1"/>
          </p:cNvPicPr>
          <p:nvPr/>
        </p:nvPicPr>
        <p:blipFill>
          <a:blip r:embed="rId21"/>
          <a:stretch>
            <a:fillRect/>
          </a:stretch>
        </p:blipFill>
        <p:spPr>
          <a:xfrm>
            <a:off x="26033629" y="7308722"/>
            <a:ext cx="6772258" cy="5311385"/>
          </a:xfrm>
          <a:prstGeom prst="rect">
            <a:avLst/>
          </a:prstGeom>
          <a:ln w="12700">
            <a:miter lim="400000"/>
          </a:ln>
        </p:spPr>
      </p:pic>
      <p:sp>
        <p:nvSpPr>
          <p:cNvPr id="184" name="TextBox 41"/>
          <p:cNvSpPr txBox="1"/>
          <p:nvPr/>
        </p:nvSpPr>
        <p:spPr>
          <a:xfrm>
            <a:off x="33780886" y="7594765"/>
            <a:ext cx="4755272" cy="6504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3200" b="0" i="0">
                <a:solidFill>
                  <a:srgbClr val="000000"/>
                </a:solidFill>
                <a:latin typeface="Arial Nova Light"/>
                <a:ea typeface="Arial Nova Light"/>
                <a:cs typeface="Arial Nova Light"/>
                <a:sym typeface="Arial Nova Light"/>
              </a:defRPr>
            </a:pPr>
            <a:r>
              <a:rPr dirty="0"/>
              <a:t>Modular and prefabricated construction are perceived to be safer, but the accident rates are much higher than in the general construction and manufacturing industries.</a:t>
            </a:r>
          </a:p>
          <a:p>
            <a:pPr algn="l">
              <a:defRPr b="0" i="0">
                <a:solidFill>
                  <a:srgbClr val="000000"/>
                </a:solidFill>
                <a:latin typeface="Arial Nova Light"/>
                <a:ea typeface="Arial Nova Light"/>
                <a:cs typeface="Arial Nova Light"/>
                <a:sym typeface="Arial Nova Light"/>
              </a:defRPr>
            </a:pPr>
            <a:endParaRPr dirty="0"/>
          </a:p>
          <a:p>
            <a:pPr algn="l">
              <a:defRPr sz="1400" b="0" i="0">
                <a:solidFill>
                  <a:srgbClr val="000000"/>
                </a:solidFill>
                <a:latin typeface="Arial Nova Light"/>
                <a:ea typeface="Arial Nova Light"/>
                <a:cs typeface="Arial Nova Light"/>
                <a:sym typeface="Arial Nova Light"/>
              </a:defRPr>
            </a:pPr>
            <a:r>
              <a:rPr dirty="0"/>
              <a:t>Source: </a:t>
            </a:r>
            <a:r>
              <a:rPr dirty="0" err="1"/>
              <a:t>Gilsu</a:t>
            </a:r>
            <a:r>
              <a:rPr dirty="0"/>
              <a:t>, </a:t>
            </a:r>
            <a:r>
              <a:rPr dirty="0" err="1"/>
              <a:t>Jeong</a:t>
            </a:r>
            <a:r>
              <a:rPr dirty="0"/>
              <a:t>, et al. (2022) Analysis of safety risk factors of modular construction to identify accident trends, Journal of Asian Architecture and Building Engineering, 21:3, 1040-1052. https://www.tandfonline.com/doi/full/10.1080/13467581.2021.1877141</a:t>
            </a:r>
          </a:p>
          <a:p>
            <a:pPr algn="l">
              <a:defRPr b="0" i="0">
                <a:solidFill>
                  <a:srgbClr val="000000"/>
                </a:solidFill>
                <a:latin typeface="Arial Nova Light"/>
                <a:ea typeface="Arial Nova Light"/>
                <a:cs typeface="Arial Nova Light"/>
                <a:sym typeface="Arial Nova Light"/>
              </a:defRPr>
            </a:pPr>
            <a:endParaRPr dirty="0"/>
          </a:p>
          <a:p>
            <a:pPr algn="l">
              <a:defRPr b="0" i="0">
                <a:solidFill>
                  <a:srgbClr val="000000"/>
                </a:solidFill>
                <a:latin typeface="Arial Nova Light"/>
                <a:ea typeface="Arial Nova Light"/>
                <a:cs typeface="Arial Nova Light"/>
                <a:sym typeface="Arial Nova Light"/>
              </a:defRPr>
            </a:pPr>
            <a:endParaRPr dirty="0"/>
          </a:p>
        </p:txBody>
      </p:sp>
      <p:sp>
        <p:nvSpPr>
          <p:cNvPr id="185" name="TextBox 15"/>
          <p:cNvSpPr txBox="1"/>
          <p:nvPr/>
        </p:nvSpPr>
        <p:spPr>
          <a:xfrm>
            <a:off x="26389350" y="12761970"/>
            <a:ext cx="7147668"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1800" b="0" i="0">
                <a:solidFill>
                  <a:srgbClr val="000000"/>
                </a:solidFill>
                <a:latin typeface="Arial Nova Light"/>
                <a:ea typeface="Arial Nova Light"/>
                <a:cs typeface="Arial Nova Light"/>
                <a:sym typeface="Arial Nova Light"/>
              </a:defRPr>
            </a:pPr>
            <a:r>
              <a:t>The incidence rates represent the number of injuries per 100 </a:t>
            </a:r>
          </a:p>
          <a:p>
            <a:pPr algn="l">
              <a:defRPr sz="1800" b="0" i="0">
                <a:solidFill>
                  <a:srgbClr val="000000"/>
                </a:solidFill>
                <a:latin typeface="Arial Nova Light"/>
                <a:ea typeface="Arial Nova Light"/>
                <a:cs typeface="Arial Nova Light"/>
                <a:sym typeface="Arial Nova Light"/>
              </a:defRPr>
            </a:pPr>
            <a:r>
              <a:t>full-time equivalent workers</a:t>
            </a:r>
          </a:p>
        </p:txBody>
      </p:sp>
      <p:sp>
        <p:nvSpPr>
          <p:cNvPr id="186" name="TextBox 31"/>
          <p:cNvSpPr/>
          <p:nvPr/>
        </p:nvSpPr>
        <p:spPr>
          <a:xfrm flipV="1">
            <a:off x="26127930" y="7341737"/>
            <a:ext cx="6918205" cy="5288726"/>
          </a:xfrm>
          <a:prstGeom prst="rect">
            <a:avLst/>
          </a:prstGeom>
          <a:ln>
            <a:solidFill>
              <a:srgbClr val="002060"/>
            </a:solidFill>
          </a:ln>
        </p:spPr>
        <p:txBody>
          <a:bodyPr lIns="45719" rIns="45719"/>
          <a:lstStyle/>
          <a:p>
            <a:endParaRPr/>
          </a:p>
        </p:txBody>
      </p:sp>
      <p:pic>
        <p:nvPicPr>
          <p:cNvPr id="4" name="Picture 3">
            <a:extLst>
              <a:ext uri="{FF2B5EF4-FFF2-40B4-BE49-F238E27FC236}">
                <a16:creationId xmlns:a16="http://schemas.microsoft.com/office/drawing/2014/main" id="{00122AFF-0C40-F3C9-A69E-6D443C318AE0}"/>
              </a:ext>
            </a:extLst>
          </p:cNvPr>
          <p:cNvPicPr>
            <a:picLocks noChangeAspect="1"/>
          </p:cNvPicPr>
          <p:nvPr/>
        </p:nvPicPr>
        <p:blipFill>
          <a:blip r:embed="rId22"/>
          <a:stretch>
            <a:fillRect/>
          </a:stretch>
        </p:blipFill>
        <p:spPr>
          <a:xfrm>
            <a:off x="2900084" y="0"/>
            <a:ext cx="3391395" cy="4337831"/>
          </a:xfrm>
          <a:prstGeom prst="rect">
            <a:avLst/>
          </a:prstGeom>
        </p:spPr>
      </p:pic>
    </p:spTree>
  </p:cSld>
  <p:clrMapOvr>
    <a:masterClrMapping/>
  </p:clrMapOvr>
  <p:transition spd="med"/>
</p:sld>
</file>

<file path=ppt/theme/theme1.xml><?xml version="1.0" encoding="utf-8"?>
<a:theme xmlns:a="http://schemas.openxmlformats.org/drawingml/2006/main" name="Blank Presentation">
  <a:themeElements>
    <a:clrScheme name="Blank Presentation">
      <a:dk1>
        <a:srgbClr val="FFFFFF"/>
      </a:dk1>
      <a:lt1>
        <a:srgbClr val="0079C1"/>
      </a:lt1>
      <a:dk2>
        <a:srgbClr val="A7A7A7"/>
      </a:dk2>
      <a:lt2>
        <a:srgbClr val="535353"/>
      </a:lt2>
      <a:accent1>
        <a:srgbClr val="F6A01A"/>
      </a:accent1>
      <a:accent2>
        <a:srgbClr val="FFC425"/>
      </a:accent2>
      <a:accent3>
        <a:srgbClr val="00A4E4"/>
      </a:accent3>
      <a:accent4>
        <a:srgbClr val="5E9732"/>
      </a:accent4>
      <a:accent5>
        <a:srgbClr val="8DC63F"/>
      </a:accent5>
      <a:accent6>
        <a:srgbClr val="707070"/>
      </a:accent6>
      <a:hlink>
        <a:srgbClr val="0000FF"/>
      </a:hlink>
      <a:folHlink>
        <a:srgbClr val="FF00FF"/>
      </a:folHlink>
    </a:clrScheme>
    <a:fontScheme name="Blank Presentation">
      <a:majorFont>
        <a:latin typeface="Calibri"/>
        <a:ea typeface="Calibri"/>
        <a:cs typeface="Calibri"/>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F6A01A"/>
      </a:accent1>
      <a:accent2>
        <a:srgbClr val="FFC425"/>
      </a:accent2>
      <a:accent3>
        <a:srgbClr val="00A4E4"/>
      </a:accent3>
      <a:accent4>
        <a:srgbClr val="5E9732"/>
      </a:accent4>
      <a:accent5>
        <a:srgbClr val="8DC63F"/>
      </a:accent5>
      <a:accent6>
        <a:srgbClr val="707070"/>
      </a:accent6>
      <a:hlink>
        <a:srgbClr val="0000FF"/>
      </a:hlink>
      <a:folHlink>
        <a:srgbClr val="FF00FF"/>
      </a:folHlink>
    </a:clrScheme>
    <a:fontScheme name="Blank Presentation">
      <a:majorFont>
        <a:latin typeface="Calibri"/>
        <a:ea typeface="Calibri"/>
        <a:cs typeface="Calibri"/>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79C1"/>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1298</Words>
  <Application>Microsoft Office PowerPoint</Application>
  <PresentationFormat>Custom</PresentationFormat>
  <Paragraphs>121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 Light</vt:lpstr>
      <vt:lpstr>Calibri</vt:lpstr>
      <vt:lpstr>Verdana</vt: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Giron, Nanette E</cp:lastModifiedBy>
  <cp:revision>4</cp:revision>
  <dcterms:modified xsi:type="dcterms:W3CDTF">2022-09-02T03:36:31Z</dcterms:modified>
</cp:coreProperties>
</file>